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slides/slide4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Default Extension="png" ContentType="image/png"/>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Default Extension="jpeg" ContentType="image/jpeg"/>
  <Override PartName="/ppt/slideLayouts/slideLayout3.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 id="295" r:id="rId41"/>
    <p:sldId id="296" r:id="rId42"/>
  </p:sldIdLst>
  <p:sldSz cx="9144000" cy="6858000" type="screen4x3"/>
  <p:notesSz cx="6858000" cy="9144000"/>
  <p:defaultTextStyle>
    <a:defPPr>
      <a:defRPr lang="es-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p:scale>
          <a:sx n="53" d="100"/>
          <a:sy n="53" d="100"/>
        </p:scale>
        <p:origin x="-384" y="13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presProps" Target="presProps.xml"/></Relationships>
</file>

<file path=ppt/media/image1.jpe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bg>
      <p:bgRef idx="1002">
        <a:schemeClr val="bg2"/>
      </p:bgRef>
    </p:bg>
    <p:spTree>
      <p:nvGrpSpPr>
        <p:cNvPr id="1" name=""/>
        <p:cNvGrpSpPr/>
        <p:nvPr/>
      </p:nvGrpSpPr>
      <p:grpSpPr>
        <a:xfrm>
          <a:off x="0" y="0"/>
          <a:ext cx="0" cy="0"/>
          <a:chOff x="0" y="0"/>
          <a:chExt cx="0" cy="0"/>
        </a:xfrm>
      </p:grpSpPr>
      <p:sp>
        <p:nvSpPr>
          <p:cNvPr id="9" name="8 Título"/>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s-ES" smtClean="0"/>
              <a:t>Haga clic para modificar el estilo de título del patrón</a:t>
            </a:r>
            <a:endParaRPr kumimoji="0" lang="en-US"/>
          </a:p>
        </p:txBody>
      </p:sp>
      <p:sp>
        <p:nvSpPr>
          <p:cNvPr id="17" name="16 Subtítulo"/>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 smtClean="0"/>
              <a:t>Haga clic para modificar el estilo de subtítulo del patrón</a:t>
            </a:r>
            <a:endParaRPr kumimoji="0" lang="en-US"/>
          </a:p>
        </p:txBody>
      </p:sp>
      <p:sp>
        <p:nvSpPr>
          <p:cNvPr id="30" name="29 Marcador de fecha"/>
          <p:cNvSpPr>
            <a:spLocks noGrp="1"/>
          </p:cNvSpPr>
          <p:nvPr>
            <p:ph type="dt" sz="half" idx="10"/>
          </p:nvPr>
        </p:nvSpPr>
        <p:spPr/>
        <p:txBody>
          <a:bodyPr/>
          <a:lstStyle/>
          <a:p>
            <a:fld id="{9567C250-E801-49F5-87D8-4B37645FBFAC}" type="datetimeFigureOut">
              <a:rPr lang="es-MX" smtClean="0"/>
              <a:pPr/>
              <a:t>04/09/2010</a:t>
            </a:fld>
            <a:endParaRPr lang="es-MX"/>
          </a:p>
        </p:txBody>
      </p:sp>
      <p:sp>
        <p:nvSpPr>
          <p:cNvPr id="19" name="18 Marcador de pie de página"/>
          <p:cNvSpPr>
            <a:spLocks noGrp="1"/>
          </p:cNvSpPr>
          <p:nvPr>
            <p:ph type="ftr" sz="quarter" idx="11"/>
          </p:nvPr>
        </p:nvSpPr>
        <p:spPr/>
        <p:txBody>
          <a:bodyPr/>
          <a:lstStyle/>
          <a:p>
            <a:endParaRPr lang="es-MX"/>
          </a:p>
        </p:txBody>
      </p:sp>
      <p:sp>
        <p:nvSpPr>
          <p:cNvPr id="27" name="26 Marcador de número de diapositiva"/>
          <p:cNvSpPr>
            <a:spLocks noGrp="1"/>
          </p:cNvSpPr>
          <p:nvPr>
            <p:ph type="sldNum" sz="quarter" idx="12"/>
          </p:nvPr>
        </p:nvSpPr>
        <p:spPr/>
        <p:txBody>
          <a:bodyPr/>
          <a:lstStyle/>
          <a:p>
            <a:fld id="{8F440775-52F1-463F-ACE7-17F11ED12897}" type="slidenum">
              <a:rPr lang="es-MX" smtClean="0"/>
              <a:pPr/>
              <a:t>‹Nº›</a:t>
            </a:fld>
            <a:endParaRPr lang="es-MX"/>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9567C250-E801-49F5-87D8-4B37645FBFAC}" type="datetimeFigureOut">
              <a:rPr lang="es-MX" smtClean="0"/>
              <a:pPr/>
              <a:t>04/09/2010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8F440775-52F1-463F-ACE7-17F11ED12897}" type="slidenum">
              <a:rPr lang="es-MX" smtClean="0"/>
              <a:pPr/>
              <a:t>‹Nº›</a:t>
            </a:fld>
            <a:endParaRPr lang="es-MX"/>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914401"/>
            <a:ext cx="2057400" cy="5211763"/>
          </a:xfrm>
        </p:spPr>
        <p:txBody>
          <a:bodyPr vert="eaVer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914401"/>
            <a:ext cx="6019800" cy="5211763"/>
          </a:xfrm>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9567C250-E801-49F5-87D8-4B37645FBFAC}" type="datetimeFigureOut">
              <a:rPr lang="es-MX" smtClean="0"/>
              <a:pPr/>
              <a:t>04/09/2010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8F440775-52F1-463F-ACE7-17F11ED12897}" type="slidenum">
              <a:rPr lang="es-MX" smtClean="0"/>
              <a:pPr/>
              <a:t>‹Nº›</a:t>
            </a:fld>
            <a:endParaRPr lang="es-MX"/>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contenido"/>
          <p:cNvSpPr>
            <a:spLocks noGrp="1"/>
          </p:cNvSpPr>
          <p:nvPr>
            <p:ph idx="1"/>
          </p:nvPr>
        </p:nvSpPr>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9567C250-E801-49F5-87D8-4B37645FBFAC}" type="datetimeFigureOut">
              <a:rPr lang="es-MX" smtClean="0"/>
              <a:pPr/>
              <a:t>04/09/2010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8F440775-52F1-463F-ACE7-17F11ED12897}" type="slidenum">
              <a:rPr lang="es-MX" smtClean="0"/>
              <a:pPr/>
              <a:t>‹Nº›</a:t>
            </a:fld>
            <a:endParaRPr lang="es-MX"/>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bg>
      <p:bgRef idx="1002">
        <a:schemeClr val="bg2"/>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 smtClean="0"/>
              <a:t>Haga clic para modificar el estilo de texto del patrón</a:t>
            </a:r>
          </a:p>
        </p:txBody>
      </p:sp>
      <p:sp>
        <p:nvSpPr>
          <p:cNvPr id="4" name="3 Marcador de fecha"/>
          <p:cNvSpPr>
            <a:spLocks noGrp="1"/>
          </p:cNvSpPr>
          <p:nvPr>
            <p:ph type="dt" sz="half" idx="10"/>
          </p:nvPr>
        </p:nvSpPr>
        <p:spPr/>
        <p:txBody>
          <a:bodyPr/>
          <a:lstStyle/>
          <a:p>
            <a:fld id="{9567C250-E801-49F5-87D8-4B37645FBFAC}" type="datetimeFigureOut">
              <a:rPr lang="es-MX" smtClean="0"/>
              <a:pPr/>
              <a:t>04/09/2010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8F440775-52F1-463F-ACE7-17F11ED12897}" type="slidenum">
              <a:rPr lang="es-MX" smtClean="0"/>
              <a:pPr/>
              <a:t>‹Nº›</a:t>
            </a:fld>
            <a:endParaRPr lang="es-MX"/>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a:xfrm>
            <a:off x="457200" y="704088"/>
            <a:ext cx="8229600" cy="1143000"/>
          </a:xfrm>
        </p:spPr>
        <p:txBody>
          <a:bodyPr/>
          <a:lstStyle/>
          <a:p>
            <a:r>
              <a:rPr kumimoji="0" lang="es-ES" smtClean="0"/>
              <a:t>Haga clic para modificar el estilo de título del patrón</a:t>
            </a:r>
            <a:endParaRPr kumimoji="0" lang="en-US"/>
          </a:p>
        </p:txBody>
      </p:sp>
      <p:sp>
        <p:nvSpPr>
          <p:cNvPr id="3" name="2 Marcador de contenido"/>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contenido"/>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p>
            <a:fld id="{9567C250-E801-49F5-87D8-4B37645FBFAC}" type="datetimeFigureOut">
              <a:rPr lang="es-MX" smtClean="0"/>
              <a:pPr/>
              <a:t>04/09/2010</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8F440775-52F1-463F-ACE7-17F11ED12897}" type="slidenum">
              <a:rPr lang="es-MX" smtClean="0"/>
              <a:pPr/>
              <a:t>‹Nº›</a:t>
            </a:fld>
            <a:endParaRPr lang="es-MX"/>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457200" y="704088"/>
            <a:ext cx="8229600" cy="1143000"/>
          </a:xfrm>
        </p:spPr>
        <p:txBody>
          <a:bodyPr tIns="45720" anchor="b"/>
          <a:lstStyle>
            <a:lvl1pPr>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4" name="3 Marcador de texto"/>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5" name="4 Marcador de contenido"/>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6" name="5 Marcador de contenido"/>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7" name="6 Marcador de fecha"/>
          <p:cNvSpPr>
            <a:spLocks noGrp="1"/>
          </p:cNvSpPr>
          <p:nvPr>
            <p:ph type="dt" sz="half" idx="10"/>
          </p:nvPr>
        </p:nvSpPr>
        <p:spPr/>
        <p:txBody>
          <a:bodyPr/>
          <a:lstStyle/>
          <a:p>
            <a:fld id="{9567C250-E801-49F5-87D8-4B37645FBFAC}" type="datetimeFigureOut">
              <a:rPr lang="es-MX" smtClean="0"/>
              <a:pPr/>
              <a:t>04/09/2010</a:t>
            </a:fld>
            <a:endParaRPr lang="es-MX"/>
          </a:p>
        </p:txBody>
      </p:sp>
      <p:sp>
        <p:nvSpPr>
          <p:cNvPr id="8" name="7 Marcador de pie de página"/>
          <p:cNvSpPr>
            <a:spLocks noGrp="1"/>
          </p:cNvSpPr>
          <p:nvPr>
            <p:ph type="ftr" sz="quarter" idx="11"/>
          </p:nvPr>
        </p:nvSpPr>
        <p:spPr/>
        <p:txBody>
          <a:bodyPr/>
          <a:lstStyle/>
          <a:p>
            <a:endParaRPr lang="es-MX"/>
          </a:p>
        </p:txBody>
      </p:sp>
      <p:sp>
        <p:nvSpPr>
          <p:cNvPr id="9" name="8 Marcador de número de diapositiva"/>
          <p:cNvSpPr>
            <a:spLocks noGrp="1"/>
          </p:cNvSpPr>
          <p:nvPr>
            <p:ph type="sldNum" sz="quarter" idx="12"/>
          </p:nvPr>
        </p:nvSpPr>
        <p:spPr/>
        <p:txBody>
          <a:bodyPr/>
          <a:lstStyle/>
          <a:p>
            <a:fld id="{8F440775-52F1-463F-ACE7-17F11ED12897}" type="slidenum">
              <a:rPr lang="es-MX" smtClean="0"/>
              <a:pPr/>
              <a:t>‹Nº›</a:t>
            </a:fld>
            <a:endParaRPr lang="es-MX"/>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s-ES" smtClean="0"/>
              <a:t>Haga clic para modificar el estilo de título del patrón</a:t>
            </a:r>
            <a:endParaRPr kumimoji="0" lang="en-US"/>
          </a:p>
        </p:txBody>
      </p:sp>
      <p:sp>
        <p:nvSpPr>
          <p:cNvPr id="3" name="2 Marcador de fecha"/>
          <p:cNvSpPr>
            <a:spLocks noGrp="1"/>
          </p:cNvSpPr>
          <p:nvPr>
            <p:ph type="dt" sz="half" idx="10"/>
          </p:nvPr>
        </p:nvSpPr>
        <p:spPr/>
        <p:txBody>
          <a:bodyPr/>
          <a:lstStyle/>
          <a:p>
            <a:fld id="{9567C250-E801-49F5-87D8-4B37645FBFAC}" type="datetimeFigureOut">
              <a:rPr lang="es-MX" smtClean="0"/>
              <a:pPr/>
              <a:t>04/09/2010</a:t>
            </a:fld>
            <a:endParaRPr lang="es-MX"/>
          </a:p>
        </p:txBody>
      </p:sp>
      <p:sp>
        <p:nvSpPr>
          <p:cNvPr id="4" name="3 Marcador de pie de página"/>
          <p:cNvSpPr>
            <a:spLocks noGrp="1"/>
          </p:cNvSpPr>
          <p:nvPr>
            <p:ph type="ftr" sz="quarter" idx="11"/>
          </p:nvPr>
        </p:nvSpPr>
        <p:spPr/>
        <p:txBody>
          <a:bodyPr/>
          <a:lstStyle/>
          <a:p>
            <a:endParaRPr lang="es-MX"/>
          </a:p>
        </p:txBody>
      </p:sp>
      <p:sp>
        <p:nvSpPr>
          <p:cNvPr id="5" name="4 Marcador de número de diapositiva"/>
          <p:cNvSpPr>
            <a:spLocks noGrp="1"/>
          </p:cNvSpPr>
          <p:nvPr>
            <p:ph type="sldNum" sz="quarter" idx="12"/>
          </p:nvPr>
        </p:nvSpPr>
        <p:spPr/>
        <p:txBody>
          <a:bodyPr/>
          <a:lstStyle/>
          <a:p>
            <a:fld id="{8F440775-52F1-463F-ACE7-17F11ED12897}" type="slidenum">
              <a:rPr lang="es-MX" smtClean="0"/>
              <a:pPr/>
              <a:t>‹Nº›</a:t>
            </a:fld>
            <a:endParaRPr lang="es-MX"/>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9567C250-E801-49F5-87D8-4B37645FBFAC}" type="datetimeFigureOut">
              <a:rPr lang="es-MX" smtClean="0"/>
              <a:pPr/>
              <a:t>04/09/2010</a:t>
            </a:fld>
            <a:endParaRPr lang="es-MX"/>
          </a:p>
        </p:txBody>
      </p:sp>
      <p:sp>
        <p:nvSpPr>
          <p:cNvPr id="3" name="2 Marcador de pie de página"/>
          <p:cNvSpPr>
            <a:spLocks noGrp="1"/>
          </p:cNvSpPr>
          <p:nvPr>
            <p:ph type="ftr" sz="quarter" idx="11"/>
          </p:nvPr>
        </p:nvSpPr>
        <p:spPr/>
        <p:txBody>
          <a:bodyPr/>
          <a:lstStyle/>
          <a:p>
            <a:endParaRPr lang="es-MX"/>
          </a:p>
        </p:txBody>
      </p:sp>
      <p:sp>
        <p:nvSpPr>
          <p:cNvPr id="4" name="3 Marcador de número de diapositiva"/>
          <p:cNvSpPr>
            <a:spLocks noGrp="1"/>
          </p:cNvSpPr>
          <p:nvPr>
            <p:ph type="sldNum" sz="quarter" idx="12"/>
          </p:nvPr>
        </p:nvSpPr>
        <p:spPr/>
        <p:txBody>
          <a:bodyPr/>
          <a:lstStyle/>
          <a:p>
            <a:fld id="{8F440775-52F1-463F-ACE7-17F11ED12897}" type="slidenum">
              <a:rPr lang="es-MX" smtClean="0"/>
              <a:pPr/>
              <a:t>‹Nº›</a:t>
            </a:fld>
            <a:endParaRPr lang="es-MX"/>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s-ES" smtClean="0"/>
              <a:t>Haga clic para modificar el estilo de texto del patrón</a:t>
            </a:r>
          </a:p>
        </p:txBody>
      </p:sp>
      <p:sp>
        <p:nvSpPr>
          <p:cNvPr id="4" name="3 Marcador de contenido"/>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p>
            <a:fld id="{9567C250-E801-49F5-87D8-4B37645FBFAC}" type="datetimeFigureOut">
              <a:rPr lang="es-MX" smtClean="0"/>
              <a:pPr/>
              <a:t>04/09/2010</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8F440775-52F1-463F-ACE7-17F11ED12897}" type="slidenum">
              <a:rPr lang="es-MX" smtClean="0"/>
              <a:pPr/>
              <a:t>‹Nº›</a:t>
            </a:fld>
            <a:endParaRPr lang="es-MX"/>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spTree>
      <p:nvGrpSpPr>
        <p:cNvPr id="1" name=""/>
        <p:cNvGrpSpPr/>
        <p:nvPr/>
      </p:nvGrpSpPr>
      <p:grpSpPr>
        <a:xfrm>
          <a:off x="0" y="0"/>
          <a:ext cx="0" cy="0"/>
          <a:chOff x="0" y="0"/>
          <a:chExt cx="0" cy="0"/>
        </a:xfrm>
      </p:grpSpPr>
      <p:sp>
        <p:nvSpPr>
          <p:cNvPr id="9" name="8 Recortar y redondear rectángulo de esquina sencilla"/>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11 Triángulo rectángulo"/>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1 Título"/>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s-ES" smtClean="0"/>
              <a:t>Haga clic para modificar el estilo de título del patrón</a:t>
            </a:r>
            <a:endParaRPr kumimoji="0" lang="en-US"/>
          </a:p>
        </p:txBody>
      </p:sp>
      <p:sp>
        <p:nvSpPr>
          <p:cNvPr id="4" name="3 Marcador de texto"/>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s-ES" smtClean="0"/>
              <a:t>Haga clic para modificar el estilo de texto del patrón</a:t>
            </a:r>
          </a:p>
        </p:txBody>
      </p:sp>
      <p:sp>
        <p:nvSpPr>
          <p:cNvPr id="5" name="4 Marcador de fecha"/>
          <p:cNvSpPr>
            <a:spLocks noGrp="1"/>
          </p:cNvSpPr>
          <p:nvPr>
            <p:ph type="dt" sz="half" idx="10"/>
          </p:nvPr>
        </p:nvSpPr>
        <p:spPr/>
        <p:txBody>
          <a:bodyPr/>
          <a:lstStyle/>
          <a:p>
            <a:fld id="{9567C250-E801-49F5-87D8-4B37645FBFAC}" type="datetimeFigureOut">
              <a:rPr lang="es-MX" smtClean="0"/>
              <a:pPr/>
              <a:t>04/09/2010</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a:xfrm>
            <a:off x="8077200" y="6356350"/>
            <a:ext cx="609600" cy="365125"/>
          </a:xfrm>
        </p:spPr>
        <p:txBody>
          <a:bodyPr/>
          <a:lstStyle/>
          <a:p>
            <a:fld id="{8F440775-52F1-463F-ACE7-17F11ED12897}" type="slidenum">
              <a:rPr lang="es-MX" smtClean="0"/>
              <a:pPr/>
              <a:t>‹Nº›</a:t>
            </a:fld>
            <a:endParaRPr lang="es-MX"/>
          </a:p>
        </p:txBody>
      </p:sp>
      <p:sp>
        <p:nvSpPr>
          <p:cNvPr id="3" name="2 Marcador de posición de imagen"/>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s-ES" smtClean="0"/>
              <a:t>Haga clic en el icono para agregar una imagen</a:t>
            </a:r>
            <a:endParaRPr kumimoji="0" lang="en-US" dirty="0"/>
          </a:p>
        </p:txBody>
      </p:sp>
      <p:sp>
        <p:nvSpPr>
          <p:cNvPr id="10" name="9 Forma libre"/>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10 Forma libre"/>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6 Forma libre"/>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7 Forma libre"/>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8 Marcador de título"/>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s-ES" smtClean="0"/>
              <a:t>Haga clic para modificar el estilo de título del patrón</a:t>
            </a:r>
            <a:endParaRPr kumimoji="0" lang="en-US"/>
          </a:p>
        </p:txBody>
      </p:sp>
      <p:sp>
        <p:nvSpPr>
          <p:cNvPr id="30" name="29 Marcador de texto"/>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10" name="9 Marcador de fecha"/>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9567C250-E801-49F5-87D8-4B37645FBFAC}" type="datetimeFigureOut">
              <a:rPr lang="es-MX" smtClean="0"/>
              <a:pPr/>
              <a:t>04/09/2010</a:t>
            </a:fld>
            <a:endParaRPr lang="es-MX"/>
          </a:p>
        </p:txBody>
      </p:sp>
      <p:sp>
        <p:nvSpPr>
          <p:cNvPr id="22" name="21 Marcador de pie de página"/>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s-MX"/>
          </a:p>
        </p:txBody>
      </p:sp>
      <p:sp>
        <p:nvSpPr>
          <p:cNvPr id="18" name="17 Marcador de número de diapositiva"/>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8F440775-52F1-463F-ACE7-17F11ED12897}" type="slidenum">
              <a:rPr lang="es-MX" smtClean="0"/>
              <a:pPr/>
              <a:t>‹Nº›</a:t>
            </a:fld>
            <a:endParaRPr lang="es-MX"/>
          </a:p>
        </p:txBody>
      </p:sp>
      <p:grpSp>
        <p:nvGrpSpPr>
          <p:cNvPr id="2" name="1 Grupo"/>
          <p:cNvGrpSpPr/>
          <p:nvPr/>
        </p:nvGrpSpPr>
        <p:grpSpPr>
          <a:xfrm>
            <a:off x="-19017" y="202408"/>
            <a:ext cx="9180548" cy="649224"/>
            <a:chOff x="-19045" y="216550"/>
            <a:chExt cx="9180548" cy="649224"/>
          </a:xfrm>
        </p:grpSpPr>
        <p:sp>
          <p:nvSpPr>
            <p:cNvPr id="12" name="11 Forma libre"/>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12 Forma libre"/>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mailto:veandradec1@yahoo.com.mx" TargetMode="Externa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8" Type="http://schemas.openxmlformats.org/officeDocument/2006/relationships/hyperlink" Target="http://es.wikipedia.org/wiki/Aparato_locomotor" TargetMode="External"/><Relationship Id="rId3" Type="http://schemas.openxmlformats.org/officeDocument/2006/relationships/hyperlink" Target="http://es.wikipedia.org/wiki/Coraz%C3%B3n" TargetMode="External"/><Relationship Id="rId7" Type="http://schemas.openxmlformats.org/officeDocument/2006/relationships/hyperlink" Target="http://es.wikipedia.org/wiki/Trabajo" TargetMode="External"/><Relationship Id="rId2" Type="http://schemas.openxmlformats.org/officeDocument/2006/relationships/hyperlink" Target="http://es.wikipedia.org/wiki/Tejido_(biolog%C3%ADa)" TargetMode="External"/><Relationship Id="rId1" Type="http://schemas.openxmlformats.org/officeDocument/2006/relationships/slideLayout" Target="../slideLayouts/slideLayout2.xml"/><Relationship Id="rId6" Type="http://schemas.openxmlformats.org/officeDocument/2006/relationships/hyperlink" Target="http://es.wikipedia.org/wiki/Movimiento_(f%C3%ADsica)" TargetMode="External"/><Relationship Id="rId5" Type="http://schemas.openxmlformats.org/officeDocument/2006/relationships/hyperlink" Target="http://es.wikipedia.org/wiki/Cerebro" TargetMode="External"/><Relationship Id="rId10" Type="http://schemas.openxmlformats.org/officeDocument/2006/relationships/hyperlink" Target="http://es.wikipedia.org/wiki/Calcio" TargetMode="External"/><Relationship Id="rId4" Type="http://schemas.openxmlformats.org/officeDocument/2006/relationships/hyperlink" Target="http://es.wikipedia.org/wiki/Pulm%C3%B3n" TargetMode="External"/><Relationship Id="rId9" Type="http://schemas.openxmlformats.org/officeDocument/2006/relationships/hyperlink" Target="http://es.wikipedia.org/wiki/Esqueleto"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es.wikipedia.org/wiki/Ep%C3%ADfisis" TargetMode="External"/><Relationship Id="rId2" Type="http://schemas.openxmlformats.org/officeDocument/2006/relationships/hyperlink" Target="http://es.wikipedia.org/wiki/Di%C3%A1fisis" TargetMode="External"/><Relationship Id="rId1" Type="http://schemas.openxmlformats.org/officeDocument/2006/relationships/slideLayout" Target="../slideLayouts/slideLayout2.xml"/><Relationship Id="rId4" Type="http://schemas.openxmlformats.org/officeDocument/2006/relationships/hyperlink" Target="http://es.wikipedia.org/wiki/Microscopio_%C3%B3ptico" TargetMode="External"/></Relationships>
</file>

<file path=ppt/slides/_rels/slide14.xml.rels><?xml version="1.0" encoding="UTF-8" standalone="yes"?>
<Relationships xmlns="http://schemas.openxmlformats.org/package/2006/relationships"><Relationship Id="rId3" Type="http://schemas.openxmlformats.org/officeDocument/2006/relationships/hyperlink" Target="http://es.wikipedia.org/wiki/Microscopio_%C3%B3ptico" TargetMode="External"/><Relationship Id="rId2" Type="http://schemas.openxmlformats.org/officeDocument/2006/relationships/hyperlink" Target="http://es.wikipedia.org/wiki/Col%C3%A1geno"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hyperlink" Target="http://es.wikipedia.org/wiki/Col%C3%A1geno"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hyperlink" Target="http://es.wikipedia.org/wiki/Citrato" TargetMode="External"/><Relationship Id="rId7" Type="http://schemas.openxmlformats.org/officeDocument/2006/relationships/hyperlink" Target="http://es.wikipedia.org/wiki/Sodio" TargetMode="External"/><Relationship Id="rId2" Type="http://schemas.openxmlformats.org/officeDocument/2006/relationships/hyperlink" Target="http://es.wikipedia.org/wiki/Col%C3%A1geno" TargetMode="External"/><Relationship Id="rId1" Type="http://schemas.openxmlformats.org/officeDocument/2006/relationships/slideLayout" Target="../slideLayouts/slideLayout2.xml"/><Relationship Id="rId6" Type="http://schemas.openxmlformats.org/officeDocument/2006/relationships/hyperlink" Target="http://es.wikipedia.org/wiki/Magnesio" TargetMode="External"/><Relationship Id="rId5" Type="http://schemas.openxmlformats.org/officeDocument/2006/relationships/hyperlink" Target="http://es.wikipedia.org/w/index.php?title=Floruro&amp;action=edit&amp;redlink=1" TargetMode="External"/><Relationship Id="rId4" Type="http://schemas.openxmlformats.org/officeDocument/2006/relationships/hyperlink" Target="http://es.wikipedia.org/wiki/Bicarbonato" TargetMode="External"/></Relationships>
</file>

<file path=ppt/slides/_rels/slide19.xml.rels><?xml version="1.0" encoding="UTF-8" standalone="yes"?>
<Relationships xmlns="http://schemas.openxmlformats.org/package/2006/relationships"><Relationship Id="rId3" Type="http://schemas.openxmlformats.org/officeDocument/2006/relationships/hyperlink" Target="http://es.wikipedia.org/wiki/Osteoblasto" TargetMode="External"/><Relationship Id="rId2" Type="http://schemas.openxmlformats.org/officeDocument/2006/relationships/hyperlink" Target="http://es.wikipedia.org/wiki/C%C3%A9lula"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es.wikipedia.org/wiki/Cart%C3%ADlago" TargetMode="External"/><Relationship Id="rId3" Type="http://schemas.openxmlformats.org/officeDocument/2006/relationships/hyperlink" Target="http://es.wikipedia.org/wiki/Endoesqueleto" TargetMode="External"/><Relationship Id="rId7" Type="http://schemas.openxmlformats.org/officeDocument/2006/relationships/hyperlink" Target="http://es.wikipedia.org/wiki/C%C3%A9lula" TargetMode="External"/><Relationship Id="rId12" Type="http://schemas.openxmlformats.org/officeDocument/2006/relationships/hyperlink" Target="http://es.wikipedia.org/wiki/M%C3%A9dula_%C3%B3sea" TargetMode="External"/><Relationship Id="rId2" Type="http://schemas.openxmlformats.org/officeDocument/2006/relationships/hyperlink" Target="http://es.wikipedia.org/wiki/%C3%93rgano_(biolog%C3%ADa)" TargetMode="External"/><Relationship Id="rId1" Type="http://schemas.openxmlformats.org/officeDocument/2006/relationships/slideLayout" Target="../slideLayouts/slideLayout2.xml"/><Relationship Id="rId6" Type="http://schemas.openxmlformats.org/officeDocument/2006/relationships/hyperlink" Target="http://es.wikipedia.org/wiki/Tejido_conectivo" TargetMode="External"/><Relationship Id="rId11" Type="http://schemas.openxmlformats.org/officeDocument/2006/relationships/hyperlink" Target="http://es.wikipedia.org/wiki/Tejido_adiposo" TargetMode="External"/><Relationship Id="rId5" Type="http://schemas.openxmlformats.org/officeDocument/2006/relationships/hyperlink" Target="http://es.wikipedia.org/wiki/Tejido_%C3%B3seo" TargetMode="External"/><Relationship Id="rId10" Type="http://schemas.openxmlformats.org/officeDocument/2006/relationships/hyperlink" Target="http://es.wikipedia.org/wiki/Tejido_hematopoy%C3%A9tico" TargetMode="External"/><Relationship Id="rId4" Type="http://schemas.openxmlformats.org/officeDocument/2006/relationships/hyperlink" Target="http://es.wikipedia.org/wiki/Vertebrado" TargetMode="External"/><Relationship Id="rId9" Type="http://schemas.openxmlformats.org/officeDocument/2006/relationships/hyperlink" Target="http://es.wikipedia.org/wiki/Nervio"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es.wikipedia.org/wiki/Aparato_de_Golgi" TargetMode="External"/><Relationship Id="rId2" Type="http://schemas.openxmlformats.org/officeDocument/2006/relationships/hyperlink" Target="http://es.wikipedia.org/wiki/Mes%C3%A9nquima" TargetMode="External"/><Relationship Id="rId1" Type="http://schemas.openxmlformats.org/officeDocument/2006/relationships/slideLayout" Target="../slideLayouts/slideLayout2.xml"/><Relationship Id="rId5" Type="http://schemas.openxmlformats.org/officeDocument/2006/relationships/hyperlink" Target="http://es.wikipedia.org/wiki/Ox%C3%ADgeno" TargetMode="External"/><Relationship Id="rId4" Type="http://schemas.openxmlformats.org/officeDocument/2006/relationships/hyperlink" Target="http://es.wikipedia.org/wiki/Ribosomas" TargetMode="External"/></Relationships>
</file>

<file path=ppt/slides/_rels/slide21.xml.rels><?xml version="1.0" encoding="UTF-8" standalone="yes"?>
<Relationships xmlns="http://schemas.openxmlformats.org/package/2006/relationships"><Relationship Id="rId3" Type="http://schemas.openxmlformats.org/officeDocument/2006/relationships/hyperlink" Target="http://es.wikipedia.org/w/index.php?title=(BMP)&amp;action=edit&amp;redlink=1" TargetMode="External"/><Relationship Id="rId2" Type="http://schemas.openxmlformats.org/officeDocument/2006/relationships/hyperlink" Target="http://es.wikipedia.org/wiki/Osteoblasto" TargetMode="External"/><Relationship Id="rId1" Type="http://schemas.openxmlformats.org/officeDocument/2006/relationships/slideLayout" Target="../slideLayouts/slideLayout2.xml"/><Relationship Id="rId4" Type="http://schemas.openxmlformats.org/officeDocument/2006/relationships/hyperlink" Target="http://es.wikipedia.org/w/index.php?title=TGF-%CE%B2&amp;action=edit&amp;redlink=1" TargetMode="Externa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es.wikipedia.org/wiki/Ion" TargetMode="External"/><Relationship Id="rId2" Type="http://schemas.openxmlformats.org/officeDocument/2006/relationships/hyperlink" Target="http://es.wikipedia.org/wiki/Osteocito" TargetMode="External"/><Relationship Id="rId1" Type="http://schemas.openxmlformats.org/officeDocument/2006/relationships/slideLayout" Target="../slideLayouts/slideLayout2.xml"/><Relationship Id="rId5" Type="http://schemas.openxmlformats.org/officeDocument/2006/relationships/hyperlink" Target="http://es.wikipedia.org/wiki/Hormona" TargetMode="External"/><Relationship Id="rId4" Type="http://schemas.openxmlformats.org/officeDocument/2006/relationships/hyperlink" Target="http://es.wikipedia.org/wiki/Mol%C3%A9cula" TargetMode="External"/></Relationships>
</file>

<file path=ppt/slides/_rels/slide24.xml.rels><?xml version="1.0" encoding="UTF-8" standalone="yes"?>
<Relationships xmlns="http://schemas.openxmlformats.org/package/2006/relationships"><Relationship Id="rId3" Type="http://schemas.openxmlformats.org/officeDocument/2006/relationships/hyperlink" Target="http://es.wikipedia.org/wiki/Fagocitos" TargetMode="External"/><Relationship Id="rId2" Type="http://schemas.openxmlformats.org/officeDocument/2006/relationships/hyperlink" Target="http://es.wikipedia.org/wiki/Osteoclasto" TargetMode="External"/><Relationship Id="rId1" Type="http://schemas.openxmlformats.org/officeDocument/2006/relationships/slideLayout" Target="../slideLayouts/slideLayout2.xml"/><Relationship Id="rId4" Type="http://schemas.openxmlformats.org/officeDocument/2006/relationships/hyperlink" Target="http://es.wikipedia.org/wiki/Citocinas" TargetMode="External"/></Relationships>
</file>

<file path=ppt/slides/_rels/slide25.xml.rels><?xml version="1.0" encoding="UTF-8" standalone="yes"?>
<Relationships xmlns="http://schemas.openxmlformats.org/package/2006/relationships"><Relationship Id="rId8" Type="http://schemas.openxmlformats.org/officeDocument/2006/relationships/hyperlink" Target="http://es.wikipedia.org/wiki/Proteasas" TargetMode="External"/><Relationship Id="rId3" Type="http://schemas.openxmlformats.org/officeDocument/2006/relationships/hyperlink" Target="http://es.wikipedia.org/wiki/Lisosomas" TargetMode="External"/><Relationship Id="rId7" Type="http://schemas.openxmlformats.org/officeDocument/2006/relationships/hyperlink" Target="http://es.wikipedia.org/w/index.php?title=Hidrolasas&amp;action=edit&amp;redlink=1" TargetMode="External"/><Relationship Id="rId12" Type="http://schemas.openxmlformats.org/officeDocument/2006/relationships/hyperlink" Target="http://es.wikipedia.org/wiki/Col%C3%A1geno" TargetMode="External"/><Relationship Id="rId2" Type="http://schemas.openxmlformats.org/officeDocument/2006/relationships/hyperlink" Target="http://es.wikipedia.org/wiki/Mitocondrias" TargetMode="External"/><Relationship Id="rId1" Type="http://schemas.openxmlformats.org/officeDocument/2006/relationships/slideLayout" Target="../slideLayouts/slideLayout2.xml"/><Relationship Id="rId6" Type="http://schemas.openxmlformats.org/officeDocument/2006/relationships/hyperlink" Target="http://es.wikipedia.org/wiki/Protones" TargetMode="External"/><Relationship Id="rId11" Type="http://schemas.openxmlformats.org/officeDocument/2006/relationships/hyperlink" Target="http://es.wikipedia.org/wiki/Calcio" TargetMode="External"/><Relationship Id="rId5" Type="http://schemas.openxmlformats.org/officeDocument/2006/relationships/hyperlink" Target="http://es.wikipedia.org/wiki/Actina" TargetMode="External"/><Relationship Id="rId10" Type="http://schemas.openxmlformats.org/officeDocument/2006/relationships/hyperlink" Target="http://es.wikipedia.org/w/index.php?title=Colagenasa&amp;action=edit&amp;redlink=1" TargetMode="External"/><Relationship Id="rId4" Type="http://schemas.openxmlformats.org/officeDocument/2006/relationships/hyperlink" Target="http://es.wikipedia.org/wiki/Vacuolas" TargetMode="External"/><Relationship Id="rId9" Type="http://schemas.openxmlformats.org/officeDocument/2006/relationships/hyperlink" Target="http://es.wikipedia.org/w/index.php?title=Gelatinasa&amp;action=edit&amp;redlink=1" TargetMode="Externa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8" Type="http://schemas.openxmlformats.org/officeDocument/2006/relationships/hyperlink" Target="http://es.wikipedia.org/wiki/Hueso_temporal" TargetMode="External"/><Relationship Id="rId3" Type="http://schemas.openxmlformats.org/officeDocument/2006/relationships/hyperlink" Target="http://es.wikipedia.org/wiki/Tejido_conectivo" TargetMode="External"/><Relationship Id="rId7" Type="http://schemas.openxmlformats.org/officeDocument/2006/relationships/hyperlink" Target="http://es.wikipedia.org/wiki/Hueso_parietal" TargetMode="External"/><Relationship Id="rId2" Type="http://schemas.openxmlformats.org/officeDocument/2006/relationships/hyperlink" Target="http://es.wikipedia.org/wiki/Osificaci%C3%B3n_intramembranosa" TargetMode="External"/><Relationship Id="rId1" Type="http://schemas.openxmlformats.org/officeDocument/2006/relationships/slideLayout" Target="../slideLayouts/slideLayout2.xml"/><Relationship Id="rId6" Type="http://schemas.openxmlformats.org/officeDocument/2006/relationships/hyperlink" Target="http://es.wikipedia.org/wiki/Hueso_occipital" TargetMode="External"/><Relationship Id="rId5" Type="http://schemas.openxmlformats.org/officeDocument/2006/relationships/hyperlink" Target="http://es.wikipedia.org/wiki/Hueso_frontal" TargetMode="External"/><Relationship Id="rId4" Type="http://schemas.openxmlformats.org/officeDocument/2006/relationships/hyperlink" Target="http://es.wikipedia.org/wiki/Cr%C3%A1neo" TargetMode="External"/></Relationships>
</file>

<file path=ppt/slides/_rels/slide28.xml.rels><?xml version="1.0" encoding="UTF-8" standalone="yes"?>
<Relationships xmlns="http://schemas.openxmlformats.org/package/2006/relationships"><Relationship Id="rId2" Type="http://schemas.openxmlformats.org/officeDocument/2006/relationships/hyperlink" Target="http://es.wikipedia.org/wiki/Osificaci%C3%B3n_endocondral" TargetMode="Externa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3" Type="http://schemas.openxmlformats.org/officeDocument/2006/relationships/hyperlink" Target="http://es.wikipedia.org/wiki/Movimiento_(f%C3%ADsica)" TargetMode="External"/><Relationship Id="rId2" Type="http://schemas.openxmlformats.org/officeDocument/2006/relationships/hyperlink" Target="http://es.wikipedia.org/wiki/Sost%C3%A9n" TargetMode="Externa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3" Type="http://schemas.openxmlformats.org/officeDocument/2006/relationships/hyperlink" Target="http://es.wikipedia.org/wiki/Sangre" TargetMode="External"/><Relationship Id="rId2" Type="http://schemas.openxmlformats.org/officeDocument/2006/relationships/hyperlink" Target="http://es.wikipedia.org/wiki/Protecci%C3%B3n" TargetMode="Externa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hyperlink" Target="http://es.wikipedia.org/wiki/C%C3%A9lula" TargetMode="Externa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3" Type="http://schemas.openxmlformats.org/officeDocument/2006/relationships/hyperlink" Target="http://es.wikipedia.org/wiki/Inflamaci%C3%B3n" TargetMode="External"/><Relationship Id="rId2" Type="http://schemas.openxmlformats.org/officeDocument/2006/relationships/hyperlink" Target="http://es.wikipedia.org/wiki/Patolog%C3%ADa" TargetMode="External"/><Relationship Id="rId1" Type="http://schemas.openxmlformats.org/officeDocument/2006/relationships/slideLayout" Target="../slideLayouts/slideLayout2.xml"/><Relationship Id="rId6" Type="http://schemas.openxmlformats.org/officeDocument/2006/relationships/hyperlink" Target="http://es.wikipedia.org/wiki/%C3%93rgano" TargetMode="External"/><Relationship Id="rId5" Type="http://schemas.openxmlformats.org/officeDocument/2006/relationships/hyperlink" Target="http://es.wikipedia.org/wiki/Metabolismo" TargetMode="External"/><Relationship Id="rId4" Type="http://schemas.openxmlformats.org/officeDocument/2006/relationships/hyperlink" Target="http://es.wikipedia.org/wiki/Neoplasia" TargetMode="External"/></Relationships>
</file>

<file path=ppt/slides/_rels/slide38.xml.rels><?xml version="1.0" encoding="UTF-8" standalone="yes"?>
<Relationships xmlns="http://schemas.openxmlformats.org/package/2006/relationships"><Relationship Id="rId8" Type="http://schemas.openxmlformats.org/officeDocument/2006/relationships/hyperlink" Target="http://es.wikipedia.org/wiki/Acondroplasia" TargetMode="External"/><Relationship Id="rId3" Type="http://schemas.openxmlformats.org/officeDocument/2006/relationships/hyperlink" Target="http://es.wikipedia.org/wiki/Costilla" TargetMode="External"/><Relationship Id="rId7" Type="http://schemas.openxmlformats.org/officeDocument/2006/relationships/hyperlink" Target="http://es.wikipedia.org/wiki/S%C3%ADndrome_de_Marfan" TargetMode="External"/><Relationship Id="rId2" Type="http://schemas.openxmlformats.org/officeDocument/2006/relationships/hyperlink" Target="http://es.wikipedia.org/wiki/Falange" TargetMode="External"/><Relationship Id="rId1" Type="http://schemas.openxmlformats.org/officeDocument/2006/relationships/slideLayout" Target="../slideLayouts/slideLayout2.xml"/><Relationship Id="rId6" Type="http://schemas.openxmlformats.org/officeDocument/2006/relationships/hyperlink" Target="http://es.wikipedia.org/wiki/Ara%C3%B1a" TargetMode="External"/><Relationship Id="rId5" Type="http://schemas.openxmlformats.org/officeDocument/2006/relationships/hyperlink" Target="http://es.wikipedia.org/w/index.php?title=Aracnodactilismo&amp;action=edit&amp;redlink=1" TargetMode="External"/><Relationship Id="rId4" Type="http://schemas.openxmlformats.org/officeDocument/2006/relationships/hyperlink" Target="http://es.wikipedia.org/w/index.php?title=Sindactilismo&amp;action=edit&amp;redlink=1" TargetMode="External"/><Relationship Id="rId9" Type="http://schemas.openxmlformats.org/officeDocument/2006/relationships/hyperlink" Target="http://es.wikipedia.org/wiki/Enanismo" TargetMode="External"/></Relationships>
</file>

<file path=ppt/slides/_rels/slide39.xml.rels><?xml version="1.0" encoding="UTF-8" standalone="yes"?>
<Relationships xmlns="http://schemas.openxmlformats.org/package/2006/relationships"><Relationship Id="rId3" Type="http://schemas.openxmlformats.org/officeDocument/2006/relationships/hyperlink" Target="http://es.wikipedia.org/wiki/Hematoma" TargetMode="External"/><Relationship Id="rId2" Type="http://schemas.openxmlformats.org/officeDocument/2006/relationships/hyperlink" Target="http://es.wikipedia.org/wiki/Vaso_sangu%C3%ADneo" TargetMode="External"/><Relationship Id="rId1" Type="http://schemas.openxmlformats.org/officeDocument/2006/relationships/slideLayout" Target="../slideLayouts/slideLayout2.xml"/><Relationship Id="rId5" Type="http://schemas.openxmlformats.org/officeDocument/2006/relationships/hyperlink" Target="http://es.wikipedia.org/wiki/Osteoblasto" TargetMode="External"/><Relationship Id="rId4" Type="http://schemas.openxmlformats.org/officeDocument/2006/relationships/hyperlink" Target="http://es.wikipedia.org/wiki/Tejido_conjuntivo" TargetMode="External"/></Relationships>
</file>

<file path=ppt/slides/_rels/slide4.xml.rels><?xml version="1.0" encoding="UTF-8" standalone="yes"?>
<Relationships xmlns="http://schemas.openxmlformats.org/package/2006/relationships"><Relationship Id="rId2" Type="http://schemas.openxmlformats.org/officeDocument/2006/relationships/hyperlink" Target="http://es.wikipedia.org/wiki/Esqueleto" TargetMode="Externa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hyperlink" Target="http://es.wikipedia.org/wiki/Osteog%C3%A9nesis_imperfecta" TargetMode="Externa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3" Type="http://schemas.openxmlformats.org/officeDocument/2006/relationships/hyperlink" Target="http://es.wikipedia.org/wiki/Tercera_edad" TargetMode="External"/><Relationship Id="rId2" Type="http://schemas.openxmlformats.org/officeDocument/2006/relationships/hyperlink" Target="http://es.wikipedia.org/wiki/Densitometr%C3%ADa_%C3%B3sea" TargetMode="External"/><Relationship Id="rId1" Type="http://schemas.openxmlformats.org/officeDocument/2006/relationships/slideLayout" Target="../slideLayouts/slideLayout2.xml"/><Relationship Id="rId4" Type="http://schemas.openxmlformats.org/officeDocument/2006/relationships/hyperlink" Target="http://es.wikipedia.org/wiki/Menopausia"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es.wikipedia.org/wiki/Hueso"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hyperlink" Target="http://es.wikipedia.org/wiki/Archivo:Human_skeleton_front_es.svg"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es.wikipedia.org/wiki/Col%C3%A1geno" TargetMode="External"/><Relationship Id="rId3" Type="http://schemas.openxmlformats.org/officeDocument/2006/relationships/hyperlink" Target="http://es.wikipedia.org/wiki/Qu%C3%ADmica" TargetMode="External"/><Relationship Id="rId7" Type="http://schemas.openxmlformats.org/officeDocument/2006/relationships/hyperlink" Target="http://es.wikipedia.org/wiki/Carbonato_de_calcio" TargetMode="External"/><Relationship Id="rId2" Type="http://schemas.openxmlformats.org/officeDocument/2006/relationships/hyperlink" Target="http://es.wikipedia.org/wiki/Esqueleto_humano" TargetMode="External"/><Relationship Id="rId1" Type="http://schemas.openxmlformats.org/officeDocument/2006/relationships/slideLayout" Target="../slideLayouts/slideLayout2.xml"/><Relationship Id="rId6" Type="http://schemas.openxmlformats.org/officeDocument/2006/relationships/hyperlink" Target="http://es.wikipedia.org/wiki/Fosfato" TargetMode="External"/><Relationship Id="rId5" Type="http://schemas.openxmlformats.org/officeDocument/2006/relationships/hyperlink" Target="http://es.wikipedia.org/wiki/Mineral" TargetMode="External"/><Relationship Id="rId4" Type="http://schemas.openxmlformats.org/officeDocument/2006/relationships/hyperlink" Target="http://es.wikipedia.org/wiki/Agua"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es.wikipedia.org/wiki/Alimento" TargetMode="External"/><Relationship Id="rId2" Type="http://schemas.openxmlformats.org/officeDocument/2006/relationships/hyperlink" Target="http://es.wikipedia.org/wiki/Hormona" TargetMode="External"/><Relationship Id="rId1" Type="http://schemas.openxmlformats.org/officeDocument/2006/relationships/slideLayout" Target="../slideLayouts/slideLayout2.xml"/><Relationship Id="rId4" Type="http://schemas.openxmlformats.org/officeDocument/2006/relationships/hyperlink" Target="http://es.wikipedia.org/wiki/Vitamina"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p:txBody>
          <a:bodyPr>
            <a:normAutofit/>
          </a:bodyPr>
          <a:lstStyle/>
          <a:p>
            <a:r>
              <a:rPr lang="es-MX" dirty="0" smtClean="0"/>
              <a:t>Anatomía III		</a:t>
            </a:r>
            <a:endParaRPr lang="es-MX" b="0" dirty="0"/>
          </a:p>
        </p:txBody>
      </p:sp>
      <p:sp>
        <p:nvSpPr>
          <p:cNvPr id="3" name="2 Subtítulo"/>
          <p:cNvSpPr>
            <a:spLocks noGrp="1"/>
          </p:cNvSpPr>
          <p:nvPr>
            <p:ph type="subTitle" idx="1"/>
          </p:nvPr>
        </p:nvSpPr>
        <p:spPr/>
        <p:txBody>
          <a:bodyPr>
            <a:normAutofit fontScale="92500" lnSpcReduction="10000"/>
          </a:bodyPr>
          <a:lstStyle/>
          <a:p>
            <a:r>
              <a:rPr lang="es-MX" dirty="0" smtClean="0"/>
              <a:t>PROF. DR. VICTOR E. ANDRADE CASTAÑEDA</a:t>
            </a:r>
          </a:p>
          <a:p>
            <a:r>
              <a:rPr lang="es-MX" dirty="0" smtClean="0"/>
              <a:t>E MAIL.-  </a:t>
            </a:r>
            <a:r>
              <a:rPr lang="es-MX" dirty="0" smtClean="0">
                <a:hlinkClick r:id="rId2"/>
              </a:rPr>
              <a:t>veandradec1@yahoo.com.mx</a:t>
            </a:r>
            <a:endParaRPr lang="es-MX" dirty="0" smtClean="0"/>
          </a:p>
          <a:p>
            <a:r>
              <a:rPr lang="es-MX" smtClean="0"/>
              <a:t>vandrademd@hotmail.com</a:t>
            </a:r>
            <a:r>
              <a:rPr lang="es-MX" dirty="0" smtClean="0"/>
              <a:t>	</a:t>
            </a:r>
          </a:p>
          <a:p>
            <a:r>
              <a:rPr lang="es-MX" b="1" u="sng" dirty="0" smtClean="0">
                <a:latin typeface="Aharoni" pitchFamily="2" charset="-79"/>
                <a:cs typeface="Aharoni" pitchFamily="2" charset="-79"/>
              </a:rPr>
              <a:t>  H U E S O</a:t>
            </a:r>
            <a:endParaRPr lang="es-MX" b="1" u="sng" dirty="0">
              <a:latin typeface="Aharoni" pitchFamily="2" charset="-79"/>
              <a:cs typeface="Aharoni" pitchFamily="2" charset="-79"/>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0" y="357166"/>
            <a:ext cx="9144000" cy="6286544"/>
          </a:xfrm>
        </p:spPr>
        <p:txBody>
          <a:bodyPr>
            <a:normAutofit/>
          </a:bodyPr>
          <a:lstStyle/>
          <a:p>
            <a:r>
              <a:rPr lang="es-MX" dirty="0" smtClean="0"/>
              <a:t>Sin embargo, no todas las partes del cuerpo tienen este tipo de tejido, como el pene, orejas, senos y nariz.</a:t>
            </a:r>
          </a:p>
          <a:p>
            <a:r>
              <a:rPr lang="es-MX" dirty="0" smtClean="0"/>
              <a:t>Es un </a:t>
            </a:r>
            <a:r>
              <a:rPr lang="es-MX" u="sng" dirty="0" smtClean="0">
                <a:hlinkClick r:id="rId2" tooltip="Tejido (biología)"/>
              </a:rPr>
              <a:t>tejido</a:t>
            </a:r>
            <a:r>
              <a:rPr lang="es-MX" dirty="0" smtClean="0"/>
              <a:t> muy consistente, resistente a los golpes y presiones pero también elástico, protege órganos vitales como el </a:t>
            </a:r>
            <a:r>
              <a:rPr lang="es-MX" u="sng" dirty="0" smtClean="0">
                <a:hlinkClick r:id="rId3" tooltip="Corazón"/>
              </a:rPr>
              <a:t>corazón</a:t>
            </a:r>
            <a:r>
              <a:rPr lang="es-MX" dirty="0" smtClean="0"/>
              <a:t>, </a:t>
            </a:r>
            <a:r>
              <a:rPr lang="es-MX" u="sng" dirty="0" smtClean="0">
                <a:hlinkClick r:id="rId4" tooltip="Pulmón"/>
              </a:rPr>
              <a:t>pulmones</a:t>
            </a:r>
            <a:r>
              <a:rPr lang="es-MX" dirty="0" smtClean="0"/>
              <a:t>, </a:t>
            </a:r>
            <a:r>
              <a:rPr lang="es-MX" u="sng" dirty="0" smtClean="0">
                <a:hlinkClick r:id="rId5" tooltip="Cerebro"/>
              </a:rPr>
              <a:t>cerebro</a:t>
            </a:r>
            <a:r>
              <a:rPr lang="es-MX" dirty="0" smtClean="0"/>
              <a:t>, etc., asimismo permite el </a:t>
            </a:r>
            <a:r>
              <a:rPr lang="es-MX" u="sng" dirty="0" smtClean="0">
                <a:hlinkClick r:id="rId6" tooltip="Movimiento (física)"/>
              </a:rPr>
              <a:t>movimiento</a:t>
            </a:r>
            <a:r>
              <a:rPr lang="es-MX" dirty="0" smtClean="0"/>
              <a:t> en partes del cuerpo para la realización de </a:t>
            </a:r>
            <a:r>
              <a:rPr lang="es-MX" u="sng" dirty="0" smtClean="0">
                <a:hlinkClick r:id="rId7" tooltip="Trabajo"/>
              </a:rPr>
              <a:t>trabajo</a:t>
            </a:r>
            <a:r>
              <a:rPr lang="es-MX" dirty="0" smtClean="0"/>
              <a:t> o actividades estableciendo el desplazamiento de la persona. Forma el </a:t>
            </a:r>
            <a:r>
              <a:rPr lang="es-MX" u="sng" dirty="0" smtClean="0">
                <a:hlinkClick r:id="rId8" tooltip="Aparato locomotor"/>
              </a:rPr>
              <a:t>aparato locomotor</a:t>
            </a:r>
            <a:r>
              <a:rPr lang="es-MX" dirty="0" smtClean="0"/>
              <a:t> originando la estructura ósea o </a:t>
            </a:r>
            <a:r>
              <a:rPr lang="es-MX" u="sng" dirty="0" smtClean="0">
                <a:hlinkClick r:id="rId9" tooltip="Esqueleto"/>
              </a:rPr>
              <a:t>esqueleto</a:t>
            </a:r>
            <a:r>
              <a:rPr lang="es-MX" dirty="0" smtClean="0"/>
              <a:t>. Es también un depósito de almacenamiento de </a:t>
            </a:r>
            <a:r>
              <a:rPr lang="es-MX" u="sng" dirty="0" smtClean="0">
                <a:hlinkClick r:id="rId10" tooltip="Calcio"/>
              </a:rPr>
              <a:t>calcio</a:t>
            </a:r>
            <a:r>
              <a:rPr lang="es-MX" dirty="0" smtClean="0"/>
              <a:t> y fósforo del cuerpo.</a:t>
            </a:r>
          </a:p>
          <a:p>
            <a:endParaRPr lang="es-MX"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0" y="285728"/>
            <a:ext cx="9144000" cy="6572272"/>
          </a:xfrm>
        </p:spPr>
        <p:txBody>
          <a:bodyPr/>
          <a:lstStyle/>
          <a:p>
            <a:r>
              <a:rPr lang="es-MX" dirty="0" smtClean="0"/>
              <a:t>Los huesos se componen de un tejido vivo llamado tejido conectivo. Los huesos se clasifican como huesos cortos, largos, planos o irregulares. Ejemplo: Los huesos de las piernas y brazos son huesos largos; los de la cara y vertebras son huesos cortos y los del cráneo son huesos planos o irregulares.</a:t>
            </a:r>
          </a:p>
          <a:p>
            <a:endParaRPr lang="es-MX"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MX" b="1" dirty="0" smtClean="0"/>
              <a:t>Tipos de tejido óseo</a:t>
            </a:r>
            <a:br>
              <a:rPr lang="es-MX" b="1" dirty="0" smtClean="0"/>
            </a:br>
            <a:endParaRPr lang="es-MX" dirty="0"/>
          </a:p>
        </p:txBody>
      </p:sp>
      <p:sp>
        <p:nvSpPr>
          <p:cNvPr id="3" name="2 Marcador de contenido"/>
          <p:cNvSpPr>
            <a:spLocks noGrp="1"/>
          </p:cNvSpPr>
          <p:nvPr>
            <p:ph idx="1"/>
          </p:nvPr>
        </p:nvSpPr>
        <p:spPr>
          <a:xfrm>
            <a:off x="0" y="1643050"/>
            <a:ext cx="9144000" cy="4681550"/>
          </a:xfrm>
        </p:spPr>
        <p:txBody>
          <a:bodyPr/>
          <a:lstStyle/>
          <a:p>
            <a:r>
              <a:rPr lang="es-MX" dirty="0" smtClean="0"/>
              <a:t>Los huesos poseen zonas con diferente densidad de tejido óseo que se diferencian macroscópicamente y microscópicamente en áreas de hueso compacto y áreas de hueso esponjoso, sin límites netos que las separen, se continúan una con la otra.</a:t>
            </a:r>
          </a:p>
          <a:p>
            <a:endParaRPr lang="es-MX"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MX" b="1" dirty="0" smtClean="0"/>
              <a:t>Hueso compacto</a:t>
            </a:r>
            <a:br>
              <a:rPr lang="es-MX" b="1" dirty="0" smtClean="0"/>
            </a:br>
            <a:endParaRPr lang="es-MX" dirty="0"/>
          </a:p>
        </p:txBody>
      </p:sp>
      <p:sp>
        <p:nvSpPr>
          <p:cNvPr id="3" name="2 Marcador de contenido"/>
          <p:cNvSpPr>
            <a:spLocks noGrp="1"/>
          </p:cNvSpPr>
          <p:nvPr>
            <p:ph idx="1"/>
          </p:nvPr>
        </p:nvSpPr>
        <p:spPr>
          <a:xfrm>
            <a:off x="0" y="1142984"/>
            <a:ext cx="9144000" cy="5357850"/>
          </a:xfrm>
        </p:spPr>
        <p:txBody>
          <a:bodyPr>
            <a:normAutofit/>
          </a:bodyPr>
          <a:lstStyle/>
          <a:p>
            <a:r>
              <a:rPr lang="es-MX" dirty="0" smtClean="0"/>
              <a:t>Forma la </a:t>
            </a:r>
            <a:r>
              <a:rPr lang="es-MX" u="sng" dirty="0" smtClean="0">
                <a:hlinkClick r:id="rId2" tooltip="Diáfisis"/>
              </a:rPr>
              <a:t>diáfisis</a:t>
            </a:r>
            <a:r>
              <a:rPr lang="es-MX" u="sng" dirty="0" smtClean="0"/>
              <a:t> </a:t>
            </a:r>
            <a:r>
              <a:rPr lang="es-MX" dirty="0" smtClean="0"/>
              <a:t>  (la porción alargada de los huesos largos que queda en el medio de las </a:t>
            </a:r>
            <a:r>
              <a:rPr lang="es-MX" u="sng" dirty="0" smtClean="0">
                <a:hlinkClick r:id="rId3" tooltip="Epífisis"/>
              </a:rPr>
              <a:t>epífisis</a:t>
            </a:r>
            <a:r>
              <a:rPr lang="es-MX" dirty="0" smtClean="0"/>
              <a:t> o porciones distales de los mismos). </a:t>
            </a:r>
            <a:endParaRPr lang="es-MX" smtClean="0"/>
          </a:p>
          <a:p>
            <a:r>
              <a:rPr lang="es-MX" smtClean="0"/>
              <a:t>Aparecen </a:t>
            </a:r>
            <a:r>
              <a:rPr lang="es-MX" dirty="0" smtClean="0"/>
              <a:t>como una masa sólida y continua cuya estructura solo se ve al </a:t>
            </a:r>
            <a:r>
              <a:rPr lang="es-MX" u="sng" dirty="0" smtClean="0">
                <a:hlinkClick r:id="rId4" tooltip="Microscopio óptico"/>
              </a:rPr>
              <a:t>microscopio óptico</a:t>
            </a:r>
            <a:r>
              <a:rPr lang="es-MX" dirty="0" smtClean="0"/>
              <a:t>. Su matriz ósea mineralizada esta depositada en laminillas, entre estas se ubican las lagunas con los </a:t>
            </a:r>
            <a:r>
              <a:rPr lang="es-MX" dirty="0" err="1" smtClean="0"/>
              <a:t>osteocitos</a:t>
            </a:r>
            <a:r>
              <a:rPr lang="es-MX" dirty="0" smtClean="0"/>
              <a:t> (cada laguna con el </a:t>
            </a:r>
            <a:r>
              <a:rPr lang="es-MX" dirty="0" err="1" smtClean="0"/>
              <a:t>osteocito</a:t>
            </a:r>
            <a:r>
              <a:rPr lang="es-MX" dirty="0" smtClean="0"/>
              <a:t> es llamada </a:t>
            </a:r>
            <a:r>
              <a:rPr lang="es-MX" dirty="0" err="1" smtClean="0"/>
              <a:t>osteoplasto</a:t>
            </a:r>
            <a:r>
              <a:rPr lang="es-MX" dirty="0" smtClean="0"/>
              <a:t>), desde cada una se irradian canalículos (conductillos muy delgados), ramificados que las comunican y permiten la nutrición de los </a:t>
            </a:r>
            <a:r>
              <a:rPr lang="es-MX" dirty="0" err="1" smtClean="0"/>
              <a:t>osteocitos</a:t>
            </a:r>
            <a:endParaRPr lang="es-MX"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MX" dirty="0" smtClean="0"/>
              <a:t>Las laminillas se disponen de 3 formas:</a:t>
            </a:r>
            <a:endParaRPr lang="es-MX" dirty="0"/>
          </a:p>
        </p:txBody>
      </p:sp>
      <p:sp>
        <p:nvSpPr>
          <p:cNvPr id="3" name="2 Marcador de contenido"/>
          <p:cNvSpPr>
            <a:spLocks noGrp="1"/>
          </p:cNvSpPr>
          <p:nvPr>
            <p:ph idx="1"/>
          </p:nvPr>
        </p:nvSpPr>
        <p:spPr>
          <a:xfrm>
            <a:off x="0" y="1714488"/>
            <a:ext cx="9144000" cy="5143512"/>
          </a:xfrm>
        </p:spPr>
        <p:txBody>
          <a:bodyPr>
            <a:normAutofit fontScale="92500" lnSpcReduction="20000"/>
          </a:bodyPr>
          <a:lstStyle/>
          <a:p>
            <a:pPr lvl="0"/>
            <a:r>
              <a:rPr lang="es-MX" dirty="0" smtClean="0"/>
              <a:t>Concéntricamente alrededor de un canal longitudinal vascular (llamado conducto de </a:t>
            </a:r>
            <a:r>
              <a:rPr lang="es-MX" dirty="0" err="1" smtClean="0"/>
              <a:t>Havers</a:t>
            </a:r>
            <a:r>
              <a:rPr lang="es-MX" dirty="0" smtClean="0"/>
              <a:t>), que contiene capilares, vénulas </a:t>
            </a:r>
            <a:r>
              <a:rPr lang="es-MX" dirty="0" err="1" smtClean="0"/>
              <a:t>postcapilares</a:t>
            </a:r>
            <a:r>
              <a:rPr lang="es-MX" dirty="0" smtClean="0"/>
              <a:t> y a veces arteriolas, formando estructuras cilíndricas llamadas </a:t>
            </a:r>
            <a:r>
              <a:rPr lang="es-MX" dirty="0" err="1" smtClean="0"/>
              <a:t>osteonas</a:t>
            </a:r>
            <a:r>
              <a:rPr lang="es-MX" dirty="0" smtClean="0"/>
              <a:t> o sistemas </a:t>
            </a:r>
            <a:r>
              <a:rPr lang="es-MX" dirty="0" err="1" smtClean="0"/>
              <a:t>haversianos</a:t>
            </a:r>
            <a:r>
              <a:rPr lang="es-MX" dirty="0" smtClean="0"/>
              <a:t> visibles al microscopio óptico.</a:t>
            </a:r>
          </a:p>
          <a:p>
            <a:pPr lvl="0"/>
            <a:r>
              <a:rPr lang="es-MX" dirty="0" smtClean="0"/>
              <a:t>Entre las </a:t>
            </a:r>
            <a:r>
              <a:rPr lang="es-MX" dirty="0" err="1" smtClean="0"/>
              <a:t>osteonas</a:t>
            </a:r>
            <a:r>
              <a:rPr lang="es-MX" dirty="0" smtClean="0"/>
              <a:t> se disponen de forma angular formando los sistemas intersticiales separados de las </a:t>
            </a:r>
            <a:r>
              <a:rPr lang="es-MX" dirty="0" err="1" smtClean="0"/>
              <a:t>osteonas</a:t>
            </a:r>
            <a:r>
              <a:rPr lang="es-MX" dirty="0" smtClean="0"/>
              <a:t> por las llamadas líneas de cemento (capa de matriz ósea pobres en fibras </a:t>
            </a:r>
            <a:r>
              <a:rPr lang="es-MX" u="sng" dirty="0" smtClean="0">
                <a:hlinkClick r:id="rId2" tooltip="Colágeno"/>
              </a:rPr>
              <a:t>colágeno</a:t>
            </a:r>
            <a:r>
              <a:rPr lang="es-MX" dirty="0" smtClean="0"/>
              <a:t> que no son atravesados por estos canalículos, o sea que no poseen elementos vasculares; todo esto es observable al </a:t>
            </a:r>
            <a:r>
              <a:rPr lang="es-MX" u="sng" dirty="0" smtClean="0">
                <a:hlinkClick r:id="rId3" tooltip="Microscopio óptico"/>
              </a:rPr>
              <a:t>microscopio óptico</a:t>
            </a:r>
            <a:r>
              <a:rPr lang="es-MX" dirty="0" smtClean="0"/>
              <a:t>).</a:t>
            </a:r>
          </a:p>
          <a:p>
            <a:pPr lvl="0"/>
            <a:r>
              <a:rPr lang="es-MX" dirty="0" smtClean="0"/>
              <a:t>Por debajo del periostio sobre su superficie interna, y por debajo del endostio se ubican alrededor de la circunferencia del tallo de forma extendida las laminillas circunferenciales externas e internas (paralelas a la superficie).</a:t>
            </a:r>
          </a:p>
          <a:p>
            <a:endParaRPr lang="es-MX"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MX"/>
          </a:p>
        </p:txBody>
      </p:sp>
      <p:sp>
        <p:nvSpPr>
          <p:cNvPr id="3" name="2 Marcador de contenido"/>
          <p:cNvSpPr>
            <a:spLocks noGrp="1"/>
          </p:cNvSpPr>
          <p:nvPr>
            <p:ph idx="1"/>
          </p:nvPr>
        </p:nvSpPr>
        <p:spPr/>
        <p:txBody>
          <a:bodyPr/>
          <a:lstStyle/>
          <a:p>
            <a:r>
              <a:rPr lang="es-MX" dirty="0" smtClean="0"/>
              <a:t>Los canales </a:t>
            </a:r>
            <a:r>
              <a:rPr lang="es-MX" dirty="0" err="1" smtClean="0"/>
              <a:t>haversianos</a:t>
            </a:r>
            <a:r>
              <a:rPr lang="es-MX" dirty="0" smtClean="0"/>
              <a:t> comunican entre sí con la superficie o la cavidad medular por canales transversales u oblicuos llamados canales </a:t>
            </a:r>
            <a:r>
              <a:rPr lang="es-MX" dirty="0" err="1" smtClean="0"/>
              <a:t>perforantes</a:t>
            </a:r>
            <a:r>
              <a:rPr lang="es-MX" dirty="0" smtClean="0"/>
              <a:t> o de </a:t>
            </a:r>
            <a:r>
              <a:rPr lang="es-MX" dirty="0" err="1" smtClean="0"/>
              <a:t>Volkman</a:t>
            </a:r>
            <a:r>
              <a:rPr lang="es-MX" dirty="0" smtClean="0"/>
              <a:t> que poseen vasos que vienen del periostio y del endostio más grandes que los de las </a:t>
            </a:r>
            <a:r>
              <a:rPr lang="es-MX" dirty="0" err="1" smtClean="0"/>
              <a:t>osteonas</a:t>
            </a:r>
            <a:r>
              <a:rPr lang="es-MX" dirty="0" smtClean="0"/>
              <a:t> que comunican entre ellas. Al microscopio óptico es difícil reconocerlos porque no se encuentran rodeados de láminas concéntricas.</a:t>
            </a:r>
          </a:p>
          <a:p>
            <a:pPr>
              <a:buNone/>
            </a:pPr>
            <a:endParaRPr lang="es-MX"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214282" y="0"/>
            <a:ext cx="8929718" cy="1428736"/>
          </a:xfrm>
        </p:spPr>
        <p:txBody>
          <a:bodyPr/>
          <a:lstStyle/>
          <a:p>
            <a:r>
              <a:rPr lang="es-MX" b="1" dirty="0" smtClean="0"/>
              <a:t>Hueso esponjoso (reticulado)</a:t>
            </a:r>
            <a:endParaRPr lang="es-MX" dirty="0"/>
          </a:p>
        </p:txBody>
      </p:sp>
      <p:sp>
        <p:nvSpPr>
          <p:cNvPr id="3" name="2 Marcador de contenido"/>
          <p:cNvSpPr>
            <a:spLocks noGrp="1"/>
          </p:cNvSpPr>
          <p:nvPr>
            <p:ph idx="1"/>
          </p:nvPr>
        </p:nvSpPr>
        <p:spPr>
          <a:xfrm>
            <a:off x="0" y="1428736"/>
            <a:ext cx="9144000" cy="5143536"/>
          </a:xfrm>
        </p:spPr>
        <p:txBody>
          <a:bodyPr>
            <a:normAutofit/>
          </a:bodyPr>
          <a:lstStyle/>
          <a:p>
            <a:r>
              <a:rPr lang="es-MX" dirty="0" smtClean="0"/>
              <a:t>El hueso esponjoso no contiene </a:t>
            </a:r>
            <a:r>
              <a:rPr lang="es-MX" dirty="0" err="1" smtClean="0"/>
              <a:t>osteonas</a:t>
            </a:r>
            <a:r>
              <a:rPr lang="es-MX" dirty="0" smtClean="0"/>
              <a:t>, sino que las láminas intersticiales están de forma irregular formando unas placas llamadas </a:t>
            </a:r>
            <a:r>
              <a:rPr lang="es-MX" dirty="0" err="1" smtClean="0"/>
              <a:t>trabéculas</a:t>
            </a:r>
            <a:r>
              <a:rPr lang="es-MX" dirty="0" smtClean="0"/>
              <a:t>. Estas placas forman una estructura esponjosa dejando huecos llenos de la médula ósea roja. Dentro de las </a:t>
            </a:r>
            <a:r>
              <a:rPr lang="es-MX" dirty="0" err="1" smtClean="0"/>
              <a:t>trabéculas</a:t>
            </a:r>
            <a:r>
              <a:rPr lang="es-MX" dirty="0" smtClean="0"/>
              <a:t> están los </a:t>
            </a:r>
            <a:r>
              <a:rPr lang="es-MX" dirty="0" err="1" smtClean="0"/>
              <a:t>osteocitos</a:t>
            </a:r>
            <a:r>
              <a:rPr lang="es-MX" dirty="0" smtClean="0"/>
              <a:t>, los vasos sanguíneos penetran directamente en el hueso esponjoso y permiten el intercambio de nutrientes con los </a:t>
            </a:r>
            <a:r>
              <a:rPr lang="es-MX" dirty="0" err="1" smtClean="0"/>
              <a:t>osteocitos</a:t>
            </a:r>
            <a:r>
              <a:rPr lang="es-MX" dirty="0" smtClean="0"/>
              <a:t>. El hueso esponjoso es constituyente de las </a:t>
            </a:r>
            <a:r>
              <a:rPr lang="es-MX" dirty="0" err="1" smtClean="0"/>
              <a:t>epifisis</a:t>
            </a:r>
            <a:r>
              <a:rPr lang="es-MX" dirty="0" smtClean="0"/>
              <a:t> de los huesos largos y del interior de otros huesos.</a:t>
            </a:r>
          </a:p>
          <a:p>
            <a:pPr>
              <a:buNone/>
            </a:pPr>
            <a:endParaRPr lang="es-MX"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MX" b="1" dirty="0" smtClean="0"/>
              <a:t>Tejido óseo</a:t>
            </a:r>
            <a:br>
              <a:rPr lang="es-MX" b="1" dirty="0" smtClean="0"/>
            </a:br>
            <a:endParaRPr lang="es-MX" dirty="0"/>
          </a:p>
        </p:txBody>
      </p:sp>
      <p:sp>
        <p:nvSpPr>
          <p:cNvPr id="3" name="2 Marcador de contenido"/>
          <p:cNvSpPr>
            <a:spLocks noGrp="1"/>
          </p:cNvSpPr>
          <p:nvPr>
            <p:ph idx="1"/>
          </p:nvPr>
        </p:nvSpPr>
        <p:spPr>
          <a:xfrm>
            <a:off x="0" y="1285860"/>
            <a:ext cx="9144000" cy="5214974"/>
          </a:xfrm>
        </p:spPr>
        <p:txBody>
          <a:bodyPr/>
          <a:lstStyle/>
          <a:p>
            <a:r>
              <a:rPr lang="es-MX" b="1" dirty="0" smtClean="0"/>
              <a:t>Sustancia Fundamental. Compone 10% de la matriz orgánica, posee una concentración menor de </a:t>
            </a:r>
            <a:r>
              <a:rPr lang="es-MX" b="1" dirty="0" err="1" smtClean="0"/>
              <a:t>glucosaminoglucanos</a:t>
            </a:r>
            <a:r>
              <a:rPr lang="es-MX" b="1" dirty="0" smtClean="0"/>
              <a:t> (GAG), que el cartílago (ácido </a:t>
            </a:r>
            <a:r>
              <a:rPr lang="es-MX" b="1" dirty="0" err="1" smtClean="0"/>
              <a:t>hialurónico</a:t>
            </a:r>
            <a:r>
              <a:rPr lang="es-MX" b="1" dirty="0" smtClean="0"/>
              <a:t>, </a:t>
            </a:r>
            <a:r>
              <a:rPr lang="es-MX" b="1" dirty="0" err="1" smtClean="0"/>
              <a:t>condroitín</a:t>
            </a:r>
            <a:r>
              <a:rPr lang="es-MX" b="1" dirty="0" smtClean="0"/>
              <a:t> sulfato, </a:t>
            </a:r>
            <a:r>
              <a:rPr lang="es-MX" b="1" dirty="0" err="1" smtClean="0"/>
              <a:t>queratán</a:t>
            </a:r>
            <a:r>
              <a:rPr lang="es-MX" b="1" dirty="0" smtClean="0"/>
              <a:t> sulfato), es una matriz </a:t>
            </a:r>
            <a:r>
              <a:rPr lang="es-MX" b="1" dirty="0" err="1" smtClean="0"/>
              <a:t>acidofila</a:t>
            </a:r>
            <a:r>
              <a:rPr lang="es-MX" b="1" dirty="0" smtClean="0"/>
              <a:t> (en parte debido al </a:t>
            </a:r>
            <a:r>
              <a:rPr lang="es-MX" b="1" u="sng" dirty="0" smtClean="0">
                <a:hlinkClick r:id="rId2" tooltip="Colágeno"/>
              </a:rPr>
              <a:t>colágeno</a:t>
            </a:r>
            <a:r>
              <a:rPr lang="es-MX" b="1" dirty="0" smtClean="0"/>
              <a:t>). Posee proteínas exclusivas del hueso como la </a:t>
            </a:r>
            <a:r>
              <a:rPr lang="es-MX" b="1" dirty="0" err="1" smtClean="0"/>
              <a:t>osteocalcina</a:t>
            </a:r>
            <a:r>
              <a:rPr lang="es-MX" b="1" dirty="0" smtClean="0"/>
              <a:t> unida a la </a:t>
            </a:r>
            <a:r>
              <a:rPr lang="es-MX" b="1" dirty="0" err="1" smtClean="0"/>
              <a:t>hidroxipatita</a:t>
            </a:r>
            <a:r>
              <a:rPr lang="es-MX" b="1" dirty="0" smtClean="0"/>
              <a:t>. La </a:t>
            </a:r>
            <a:r>
              <a:rPr lang="es-MX" b="1" dirty="0" err="1" smtClean="0"/>
              <a:t>osteopontina</a:t>
            </a:r>
            <a:r>
              <a:rPr lang="es-MX" b="1" dirty="0" smtClean="0"/>
              <a:t> también unida a la </a:t>
            </a:r>
            <a:r>
              <a:rPr lang="es-MX" b="1" dirty="0" err="1" smtClean="0"/>
              <a:t>hidroxipatita</a:t>
            </a:r>
            <a:r>
              <a:rPr lang="es-MX" b="1" dirty="0" smtClean="0"/>
              <a:t> es similar a la </a:t>
            </a:r>
            <a:r>
              <a:rPr lang="es-MX" b="1" dirty="0" err="1" smtClean="0"/>
              <a:t>fibronectina</a:t>
            </a:r>
            <a:r>
              <a:rPr lang="es-MX" b="1" dirty="0" smtClean="0"/>
              <a:t>.</a:t>
            </a:r>
          </a:p>
          <a:p>
            <a:endParaRPr lang="es-MX"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642910" y="704088"/>
            <a:ext cx="8043890" cy="367458"/>
          </a:xfrm>
        </p:spPr>
        <p:txBody>
          <a:bodyPr>
            <a:normAutofit fontScale="90000"/>
          </a:bodyPr>
          <a:lstStyle/>
          <a:p>
            <a:r>
              <a:rPr lang="es-MX" b="1" u="sng" dirty="0" smtClean="0">
                <a:hlinkClick r:id="rId2" tooltip="Colágeno"/>
              </a:rPr>
              <a:t>Colágeno</a:t>
            </a:r>
            <a:r>
              <a:rPr lang="es-MX" dirty="0" smtClean="0"/>
              <a:t>.</a:t>
            </a:r>
            <a:endParaRPr lang="es-MX" dirty="0"/>
          </a:p>
        </p:txBody>
      </p:sp>
      <p:sp>
        <p:nvSpPr>
          <p:cNvPr id="3" name="2 Marcador de contenido"/>
          <p:cNvSpPr>
            <a:spLocks noGrp="1"/>
          </p:cNvSpPr>
          <p:nvPr>
            <p:ph idx="1"/>
          </p:nvPr>
        </p:nvSpPr>
        <p:spPr>
          <a:xfrm>
            <a:off x="0" y="1214422"/>
            <a:ext cx="8929718" cy="5429288"/>
          </a:xfrm>
        </p:spPr>
        <p:txBody>
          <a:bodyPr/>
          <a:lstStyle/>
          <a:p>
            <a:r>
              <a:rPr lang="es-MX" dirty="0" smtClean="0"/>
              <a:t>Es el 90% de la matriz orgánica, de tipo 1, posee muchos enlaces intermoleculares, insoluble en disolvente y mayor </a:t>
            </a:r>
            <a:r>
              <a:rPr lang="es-MX" dirty="0" err="1" smtClean="0"/>
              <a:t>hidroxilación</a:t>
            </a:r>
            <a:r>
              <a:rPr lang="es-MX" dirty="0" smtClean="0"/>
              <a:t> de las lisinas.</a:t>
            </a:r>
          </a:p>
          <a:p>
            <a:r>
              <a:rPr lang="es-MX" b="1" dirty="0" smtClean="0"/>
              <a:t>Sustancia </a:t>
            </a:r>
            <a:r>
              <a:rPr lang="es-MX" b="1" dirty="0" err="1" smtClean="0"/>
              <a:t>inórganica</a:t>
            </a:r>
            <a:r>
              <a:rPr lang="es-MX" dirty="0" smtClean="0"/>
              <a:t>. Fosfato cálcico presente en forma de cristales de </a:t>
            </a:r>
            <a:r>
              <a:rPr lang="es-MX" dirty="0" err="1" smtClean="0"/>
              <a:t>hidroxiapatita</a:t>
            </a:r>
            <a:r>
              <a:rPr lang="es-MX" dirty="0" smtClean="0"/>
              <a:t> que aparecen a intervalos regulados de 60 </a:t>
            </a:r>
            <a:r>
              <a:rPr lang="es-MX" dirty="0" err="1" smtClean="0"/>
              <a:t>nm</a:t>
            </a:r>
            <a:r>
              <a:rPr lang="es-MX" dirty="0" smtClean="0"/>
              <a:t> a 70 </a:t>
            </a:r>
            <a:r>
              <a:rPr lang="es-MX" dirty="0" err="1" smtClean="0"/>
              <a:t>nm</a:t>
            </a:r>
            <a:r>
              <a:rPr lang="es-MX" dirty="0" smtClean="0"/>
              <a:t> a lo largo de las fibras . También posee </a:t>
            </a:r>
            <a:r>
              <a:rPr lang="es-MX" u="sng" dirty="0" smtClean="0">
                <a:hlinkClick r:id="rId3" tooltip="Citrato"/>
              </a:rPr>
              <a:t>citrato</a:t>
            </a:r>
            <a:r>
              <a:rPr lang="es-MX" dirty="0" smtClean="0"/>
              <a:t>, </a:t>
            </a:r>
            <a:r>
              <a:rPr lang="es-MX" u="sng" dirty="0" smtClean="0">
                <a:hlinkClick r:id="rId4" tooltip="Bicarbonato"/>
              </a:rPr>
              <a:t>bicarbonato</a:t>
            </a:r>
            <a:r>
              <a:rPr lang="es-MX" dirty="0" smtClean="0"/>
              <a:t>, </a:t>
            </a:r>
            <a:r>
              <a:rPr lang="es-MX" u="sng" dirty="0" err="1" smtClean="0">
                <a:hlinkClick r:id="rId5" tooltip="Floruro (aún no redactado)"/>
              </a:rPr>
              <a:t>floruro</a:t>
            </a:r>
            <a:r>
              <a:rPr lang="es-MX" dirty="0" smtClean="0"/>
              <a:t>, </a:t>
            </a:r>
            <a:r>
              <a:rPr lang="es-MX" u="sng" dirty="0" smtClean="0">
                <a:hlinkClick r:id="rId6" tooltip="Magnesio"/>
              </a:rPr>
              <a:t>magnesio</a:t>
            </a:r>
            <a:r>
              <a:rPr lang="es-MX" dirty="0" smtClean="0"/>
              <a:t> e ion </a:t>
            </a:r>
            <a:r>
              <a:rPr lang="es-MX" u="sng" dirty="0" smtClean="0">
                <a:hlinkClick r:id="rId7" tooltip="Sodio"/>
              </a:rPr>
              <a:t>sodio</a:t>
            </a:r>
            <a:r>
              <a:rPr lang="es-MX" dirty="0" smtClean="0"/>
              <a:t>. El hueso además posee afinidad por sustancias radioactivas que destruyen sus componentes.</a:t>
            </a:r>
          </a:p>
          <a:p>
            <a:endParaRPr lang="es-MX"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MX" b="1" dirty="0" smtClean="0"/>
              <a:t>Células del hueso</a:t>
            </a:r>
            <a:br>
              <a:rPr lang="es-MX" b="1" dirty="0" smtClean="0"/>
            </a:br>
            <a:endParaRPr lang="es-MX" dirty="0"/>
          </a:p>
        </p:txBody>
      </p:sp>
      <p:sp>
        <p:nvSpPr>
          <p:cNvPr id="3" name="2 Marcador de contenido"/>
          <p:cNvSpPr>
            <a:spLocks noGrp="1"/>
          </p:cNvSpPr>
          <p:nvPr>
            <p:ph idx="1"/>
          </p:nvPr>
        </p:nvSpPr>
        <p:spPr>
          <a:xfrm>
            <a:off x="0" y="1285860"/>
            <a:ext cx="9144000" cy="5572140"/>
          </a:xfrm>
        </p:spPr>
        <p:txBody>
          <a:bodyPr>
            <a:normAutofit/>
          </a:bodyPr>
          <a:lstStyle/>
          <a:p>
            <a:r>
              <a:rPr lang="es-MX" dirty="0" smtClean="0"/>
              <a:t>En el tejido óseo maduro y en desarrollo, se pueden diferenciar cuatro tipos de </a:t>
            </a:r>
            <a:r>
              <a:rPr lang="es-MX" u="sng" dirty="0" smtClean="0">
                <a:hlinkClick r:id="rId2" tooltip="Célula"/>
              </a:rPr>
              <a:t>células</a:t>
            </a:r>
            <a:r>
              <a:rPr lang="es-MX" dirty="0" smtClean="0"/>
              <a:t>: </a:t>
            </a:r>
            <a:r>
              <a:rPr lang="es-MX" dirty="0" err="1" smtClean="0"/>
              <a:t>osteoprogenitoras</a:t>
            </a:r>
            <a:r>
              <a:rPr lang="es-MX" dirty="0" smtClean="0"/>
              <a:t>, </a:t>
            </a:r>
            <a:r>
              <a:rPr lang="es-MX" u="sng" dirty="0" smtClean="0">
                <a:hlinkClick r:id="rId3" tooltip="Osteoblasto"/>
              </a:rPr>
              <a:t>osteoblastos</a:t>
            </a:r>
            <a:r>
              <a:rPr lang="es-MX" dirty="0" smtClean="0"/>
              <a:t>, </a:t>
            </a:r>
            <a:r>
              <a:rPr lang="es-MX" dirty="0" err="1" smtClean="0"/>
              <a:t>osteocitos</a:t>
            </a:r>
            <a:r>
              <a:rPr lang="es-MX" dirty="0" smtClean="0"/>
              <a:t> y osteoclastos. Los tres primeros tipos son estadios funcionales de un único tipo celular. El proceso reversible de cambio de una modalidad funcional a otra se conoce como </a:t>
            </a:r>
            <a:r>
              <a:rPr lang="es-MX" i="1" dirty="0" smtClean="0"/>
              <a:t>modulación celular</a:t>
            </a:r>
            <a:r>
              <a:rPr lang="es-MX" dirty="0" smtClean="0"/>
              <a:t>. Los osteoclastos tienen un origen hematopoyético compartido con el linaje </a:t>
            </a:r>
            <a:r>
              <a:rPr lang="es-MX" dirty="0" err="1" smtClean="0"/>
              <a:t>mononuclear-fagocítico</a:t>
            </a:r>
            <a:r>
              <a:rPr lang="es-MX" dirty="0" smtClean="0"/>
              <a:t>. El estadio mitótico de los tres primeros tipos celulares solo se observa en el estadio de célula </a:t>
            </a:r>
            <a:r>
              <a:rPr lang="es-MX" dirty="0" err="1" smtClean="0"/>
              <a:t>osteoprogenitora</a:t>
            </a:r>
            <a:r>
              <a:rPr lang="es-MX" dirty="0" smtClean="0"/>
              <a:t>.</a:t>
            </a:r>
          </a:p>
          <a:p>
            <a:endParaRPr lang="es-MX"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28596" y="214290"/>
            <a:ext cx="8258204" cy="1143008"/>
          </a:xfrm>
        </p:spPr>
        <p:txBody>
          <a:bodyPr/>
          <a:lstStyle/>
          <a:p>
            <a:r>
              <a:rPr lang="es-MX" dirty="0" smtClean="0"/>
              <a:t>El </a:t>
            </a:r>
            <a:r>
              <a:rPr lang="es-MX" b="1" dirty="0" smtClean="0"/>
              <a:t>hueso</a:t>
            </a:r>
            <a:endParaRPr lang="es-MX" dirty="0"/>
          </a:p>
        </p:txBody>
      </p:sp>
      <p:sp>
        <p:nvSpPr>
          <p:cNvPr id="3" name="2 Marcador de contenido"/>
          <p:cNvSpPr>
            <a:spLocks noGrp="1"/>
          </p:cNvSpPr>
          <p:nvPr>
            <p:ph idx="1"/>
          </p:nvPr>
        </p:nvSpPr>
        <p:spPr>
          <a:xfrm>
            <a:off x="0" y="2143116"/>
            <a:ext cx="9144000" cy="4714884"/>
          </a:xfrm>
        </p:spPr>
        <p:txBody>
          <a:bodyPr>
            <a:normAutofit/>
          </a:bodyPr>
          <a:lstStyle/>
          <a:p>
            <a:r>
              <a:rPr lang="es-MX" dirty="0" smtClean="0">
                <a:hlinkClick r:id="rId2" tooltip="Órgano (biología)"/>
              </a:rPr>
              <a:t>Órgano</a:t>
            </a:r>
            <a:r>
              <a:rPr lang="es-MX" dirty="0" smtClean="0"/>
              <a:t> firme, duro y resistente que forma parte del </a:t>
            </a:r>
            <a:r>
              <a:rPr lang="es-MX" u="sng" dirty="0" smtClean="0">
                <a:hlinkClick r:id="rId3" tooltip="Endoesqueleto"/>
              </a:rPr>
              <a:t>endoesqueleto</a:t>
            </a:r>
            <a:r>
              <a:rPr lang="es-MX" dirty="0" smtClean="0"/>
              <a:t> de los </a:t>
            </a:r>
            <a:r>
              <a:rPr lang="es-MX" u="sng" dirty="0" smtClean="0">
                <a:hlinkClick r:id="rId4" tooltip="Vertebrado"/>
              </a:rPr>
              <a:t>vertebrados</a:t>
            </a:r>
            <a:r>
              <a:rPr lang="es-MX" dirty="0" smtClean="0"/>
              <a:t>. Está compuesto principalmente por </a:t>
            </a:r>
            <a:r>
              <a:rPr lang="es-MX" u="sng" dirty="0" smtClean="0">
                <a:hlinkClick r:id="rId5" tooltip="Tejido óseo"/>
              </a:rPr>
              <a:t>tejido óseo</a:t>
            </a:r>
            <a:r>
              <a:rPr lang="es-MX" dirty="0" smtClean="0"/>
              <a:t>, un tipo especializado de </a:t>
            </a:r>
            <a:r>
              <a:rPr lang="es-MX" u="sng" dirty="0" smtClean="0">
                <a:hlinkClick r:id="rId6" tooltip="Tejido conectivo"/>
              </a:rPr>
              <a:t>tejido conectivo</a:t>
            </a:r>
            <a:r>
              <a:rPr lang="es-MX" dirty="0" smtClean="0"/>
              <a:t> constituido por </a:t>
            </a:r>
            <a:r>
              <a:rPr lang="es-MX" u="sng" dirty="0" smtClean="0">
                <a:hlinkClick r:id="rId7" tooltip="Célula"/>
              </a:rPr>
              <a:t>células</a:t>
            </a:r>
            <a:r>
              <a:rPr lang="es-MX" dirty="0" smtClean="0"/>
              <a:t>, y componentes extracelulares calcificados. Los huesos también poseen cubiertas de </a:t>
            </a:r>
            <a:r>
              <a:rPr lang="es-MX" u="sng" dirty="0" smtClean="0">
                <a:hlinkClick r:id="rId6" tooltip="Tejido conectivo"/>
              </a:rPr>
              <a:t>tejido conectivo</a:t>
            </a:r>
            <a:r>
              <a:rPr lang="es-MX" dirty="0" smtClean="0"/>
              <a:t> (periostio) y </a:t>
            </a:r>
            <a:r>
              <a:rPr lang="es-MX" u="sng" dirty="0" smtClean="0">
                <a:hlinkClick r:id="rId8" tooltip="Cartílago"/>
              </a:rPr>
              <a:t>cartílago</a:t>
            </a:r>
            <a:r>
              <a:rPr lang="es-MX" dirty="0" smtClean="0"/>
              <a:t> (carilla articular), vasos, </a:t>
            </a:r>
            <a:r>
              <a:rPr lang="es-MX" u="sng" dirty="0" smtClean="0">
                <a:hlinkClick r:id="rId9" tooltip="Nervio"/>
              </a:rPr>
              <a:t>nervios</a:t>
            </a:r>
            <a:r>
              <a:rPr lang="es-MX" dirty="0" smtClean="0"/>
              <a:t>, y algunos contienen </a:t>
            </a:r>
            <a:r>
              <a:rPr lang="es-MX" u="sng" dirty="0" smtClean="0">
                <a:hlinkClick r:id="rId10" tooltip="Tejido hematopoyético"/>
              </a:rPr>
              <a:t>tejido hematopoyético</a:t>
            </a:r>
            <a:r>
              <a:rPr lang="es-MX" dirty="0" smtClean="0"/>
              <a:t> y </a:t>
            </a:r>
            <a:r>
              <a:rPr lang="es-MX" u="sng" dirty="0" smtClean="0">
                <a:hlinkClick r:id="rId11" tooltip="Tejido adiposo"/>
              </a:rPr>
              <a:t>adiposo</a:t>
            </a:r>
            <a:r>
              <a:rPr lang="es-MX" dirty="0" smtClean="0"/>
              <a:t> (</a:t>
            </a:r>
            <a:r>
              <a:rPr lang="es-MX" u="sng" dirty="0" smtClean="0">
                <a:hlinkClick r:id="rId12" tooltip="Médula ósea"/>
              </a:rPr>
              <a:t>médula ósea</a:t>
            </a:r>
            <a:r>
              <a:rPr lang="es-MX" dirty="0" smtClean="0"/>
              <a:t>).</a:t>
            </a:r>
          </a:p>
          <a:p>
            <a:endParaRPr lang="es-MX"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0" y="214290"/>
            <a:ext cx="9144000" cy="6643710"/>
          </a:xfrm>
        </p:spPr>
        <p:txBody>
          <a:bodyPr>
            <a:normAutofit/>
          </a:bodyPr>
          <a:lstStyle/>
          <a:p>
            <a:pPr lvl="0"/>
            <a:r>
              <a:rPr lang="es-MX" b="1" dirty="0" smtClean="0"/>
              <a:t>Células </a:t>
            </a:r>
            <a:r>
              <a:rPr lang="es-MX" b="1" dirty="0" err="1" smtClean="0"/>
              <a:t>osteoprogenitoras</a:t>
            </a:r>
            <a:r>
              <a:rPr lang="es-MX" b="1" dirty="0" smtClean="0"/>
              <a:t> u </a:t>
            </a:r>
            <a:r>
              <a:rPr lang="es-MX" b="1" dirty="0" err="1" smtClean="0"/>
              <a:t>osteógenas</a:t>
            </a:r>
            <a:r>
              <a:rPr lang="es-MX" dirty="0" smtClean="0"/>
              <a:t>. Provienen del </a:t>
            </a:r>
            <a:r>
              <a:rPr lang="es-MX" u="sng" dirty="0" err="1" smtClean="0">
                <a:hlinkClick r:id="rId2" tooltip="Mesénquima"/>
              </a:rPr>
              <a:t>mesénquima</a:t>
            </a:r>
            <a:r>
              <a:rPr lang="es-MX" dirty="0" smtClean="0"/>
              <a:t> en el embrión. Poseen una forma de huso. Muestran retículo </a:t>
            </a:r>
            <a:r>
              <a:rPr lang="es-MX" dirty="0" err="1" smtClean="0"/>
              <a:t>endoplásmico</a:t>
            </a:r>
            <a:r>
              <a:rPr lang="es-MX" dirty="0" smtClean="0"/>
              <a:t> rugoso escaso, así como, </a:t>
            </a:r>
            <a:r>
              <a:rPr lang="es-MX" u="sng" dirty="0" smtClean="0">
                <a:hlinkClick r:id="rId3" tooltip="Aparato de Golgi"/>
              </a:rPr>
              <a:t>Aparato de </a:t>
            </a:r>
            <a:r>
              <a:rPr lang="es-MX" u="sng" dirty="0" err="1" smtClean="0">
                <a:hlinkClick r:id="rId3" tooltip="Aparato de Golgi"/>
              </a:rPr>
              <a:t>Golgi</a:t>
            </a:r>
            <a:r>
              <a:rPr lang="es-MX" dirty="0" smtClean="0"/>
              <a:t> poco desarrollado pero se encuentran </a:t>
            </a:r>
            <a:r>
              <a:rPr lang="es-MX" u="sng" dirty="0" smtClean="0">
                <a:hlinkClick r:id="rId4" tooltip="Ribosomas"/>
              </a:rPr>
              <a:t>ribosomas</a:t>
            </a:r>
            <a:r>
              <a:rPr lang="es-MX" dirty="0" smtClean="0"/>
              <a:t> libres en abundancia. En el adulto, se encuentran en la capa celular interna del periostio y del endostio. Su diferenciación depende de las condiciones del medio: Si la tensión parcial de </a:t>
            </a:r>
            <a:r>
              <a:rPr lang="es-MX" u="sng" dirty="0" smtClean="0">
                <a:hlinkClick r:id="rId5" tooltip="Oxígeno"/>
              </a:rPr>
              <a:t>oxígeno</a:t>
            </a:r>
            <a:r>
              <a:rPr lang="es-MX" dirty="0" smtClean="0"/>
              <a:t> es alta, se diferenciarán en osteoblastos; si la tensión parcial de oxígeno es baja, se desarrollarán células </a:t>
            </a:r>
            <a:r>
              <a:rPr lang="es-MX" dirty="0" err="1" smtClean="0"/>
              <a:t>condrógenas</a:t>
            </a:r>
            <a:r>
              <a:rPr lang="es-MX" dirty="0" smtClean="0"/>
              <a:t>.</a:t>
            </a:r>
          </a:p>
          <a:p>
            <a:endParaRPr lang="es-MX"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b="1" u="sng" dirty="0" smtClean="0">
                <a:hlinkClick r:id="rId2" tooltip="Osteoblasto"/>
              </a:rPr>
              <a:t>Osteoblastos</a:t>
            </a:r>
            <a:r>
              <a:rPr lang="es-MX" dirty="0" smtClean="0"/>
              <a:t>.</a:t>
            </a:r>
            <a:endParaRPr lang="es-MX" dirty="0"/>
          </a:p>
        </p:txBody>
      </p:sp>
      <p:sp>
        <p:nvSpPr>
          <p:cNvPr id="3" name="2 Marcador de contenido"/>
          <p:cNvSpPr>
            <a:spLocks noGrp="1"/>
          </p:cNvSpPr>
          <p:nvPr>
            <p:ph idx="1"/>
          </p:nvPr>
        </p:nvSpPr>
        <p:spPr/>
        <p:txBody>
          <a:bodyPr>
            <a:normAutofit fontScale="85000" lnSpcReduction="20000"/>
          </a:bodyPr>
          <a:lstStyle/>
          <a:p>
            <a:r>
              <a:rPr lang="es-MX" dirty="0" smtClean="0"/>
              <a:t>Formadores de matriz ósea. No pueden dividirse. Los osteoblastos 'deciden las acciones a efectuar en el hueso'. Surgen como diferenciación de las células </a:t>
            </a:r>
            <a:r>
              <a:rPr lang="es-MX" dirty="0" err="1" smtClean="0"/>
              <a:t>osteoprogenitoras</a:t>
            </a:r>
            <a:r>
              <a:rPr lang="es-MX" dirty="0" smtClean="0"/>
              <a:t>, bajo la influencia de la familia de la proteína </a:t>
            </a:r>
            <a:r>
              <a:rPr lang="es-MX" dirty="0" err="1" smtClean="0"/>
              <a:t>morfogénica</a:t>
            </a:r>
            <a:r>
              <a:rPr lang="es-MX" dirty="0" smtClean="0"/>
              <a:t> ósea </a:t>
            </a:r>
            <a:r>
              <a:rPr lang="es-MX" u="sng" dirty="0" smtClean="0">
                <a:hlinkClick r:id="rId3" tooltip="(BMP) (aún no redactado)"/>
              </a:rPr>
              <a:t>(BMP)</a:t>
            </a:r>
            <a:r>
              <a:rPr lang="es-MX" dirty="0" smtClean="0"/>
              <a:t> y del factor beta transformador de crecimiento </a:t>
            </a:r>
            <a:r>
              <a:rPr lang="es-MX" u="sng" dirty="0" smtClean="0">
                <a:hlinkClick r:id="rId4" tooltip="TGF-β (aún no redactado)"/>
              </a:rPr>
              <a:t>TGF-β</a:t>
            </a:r>
            <a:r>
              <a:rPr lang="es-MX" dirty="0" smtClean="0"/>
              <a:t>. Poseen elevado RER y un Aparato de </a:t>
            </a:r>
            <a:r>
              <a:rPr lang="es-MX" dirty="0" err="1" smtClean="0"/>
              <a:t>Golgi</a:t>
            </a:r>
            <a:r>
              <a:rPr lang="es-MX" dirty="0" smtClean="0"/>
              <a:t> bien desarrollado, también se observan numerosas vesículas. Se comunican entre ellas por uniones tipo GAP (nexo). Cuando quedan envueltas por la matriz ósea es cuando se transforman en un estadio no activó, el </a:t>
            </a:r>
            <a:r>
              <a:rPr lang="es-MX" dirty="0" err="1" smtClean="0"/>
              <a:t>osteocito</a:t>
            </a:r>
            <a:r>
              <a:rPr lang="es-MX" dirty="0" smtClean="0"/>
              <a:t>. Producen RANKL (receptor para la activación del factor nuclear K-B), </a:t>
            </a:r>
            <a:r>
              <a:rPr lang="es-MX" dirty="0" err="1" smtClean="0"/>
              <a:t>osteonectina</a:t>
            </a:r>
            <a:r>
              <a:rPr lang="es-MX" dirty="0" smtClean="0"/>
              <a:t> (para la mineralización ósea), </a:t>
            </a:r>
            <a:r>
              <a:rPr lang="es-MX" dirty="0" err="1" smtClean="0"/>
              <a:t>osteopontina</a:t>
            </a:r>
            <a:r>
              <a:rPr lang="es-MX" dirty="0" smtClean="0"/>
              <a:t> (para sellar la zona donde actúa el osteoclasto), </a:t>
            </a:r>
            <a:r>
              <a:rPr lang="es-MX" dirty="0" err="1" smtClean="0"/>
              <a:t>osteocalcina</a:t>
            </a:r>
            <a:r>
              <a:rPr lang="es-MX" dirty="0" smtClean="0"/>
              <a:t> (mineralización ósea), </a:t>
            </a:r>
            <a:r>
              <a:rPr lang="es-MX" dirty="0" err="1" smtClean="0"/>
              <a:t>sialoproteína</a:t>
            </a:r>
            <a:r>
              <a:rPr lang="es-MX" dirty="0" smtClean="0"/>
              <a:t> ósea (une osteoblastos y </a:t>
            </a:r>
            <a:r>
              <a:rPr lang="es-MX" dirty="0" err="1" smtClean="0"/>
              <a:t>osteocitos</a:t>
            </a:r>
            <a:r>
              <a:rPr lang="es-MX" dirty="0" smtClean="0"/>
              <a:t> a la matriz extracelular) y M-CSF (factor estimulante de colonias de macrófagos .</a:t>
            </a:r>
            <a:endParaRPr lang="es-MX" dirty="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MX"/>
          </a:p>
        </p:txBody>
      </p:sp>
      <p:sp>
        <p:nvSpPr>
          <p:cNvPr id="3" name="2 Marcador de contenido"/>
          <p:cNvSpPr>
            <a:spLocks noGrp="1"/>
          </p:cNvSpPr>
          <p:nvPr>
            <p:ph idx="1"/>
          </p:nvPr>
        </p:nvSpPr>
        <p:spPr/>
        <p:txBody>
          <a:bodyPr/>
          <a:lstStyle/>
          <a:p>
            <a:r>
              <a:rPr lang="es-MX" dirty="0" smtClean="0"/>
              <a:t>Cuando los osteoblastos entran en un estado de inactividad se les llama células de recubrimiento óseo y pueden revertirlo para secretar </a:t>
            </a:r>
            <a:r>
              <a:rPr lang="es-MX" dirty="0" err="1" smtClean="0"/>
              <a:t>citocinas</a:t>
            </a:r>
            <a:r>
              <a:rPr lang="es-MX" dirty="0" smtClean="0"/>
              <a:t> o matriz ósea.</a:t>
            </a:r>
          </a:p>
          <a:p>
            <a:pPr>
              <a:buNone/>
            </a:pPr>
            <a:endParaRPr lang="es-MX" dirty="0"/>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857224" y="428604"/>
            <a:ext cx="7829576" cy="785818"/>
          </a:xfrm>
        </p:spPr>
        <p:txBody>
          <a:bodyPr>
            <a:normAutofit fontScale="90000"/>
          </a:bodyPr>
          <a:lstStyle/>
          <a:p>
            <a:r>
              <a:rPr lang="es-MX" b="1" u="sng" dirty="0" smtClean="0">
                <a:hlinkClick r:id="rId2" tooltip="Osteocito"/>
              </a:rPr>
              <a:t>Osteocitos</a:t>
            </a:r>
            <a:endParaRPr lang="es-MX" dirty="0"/>
          </a:p>
        </p:txBody>
      </p:sp>
      <p:sp>
        <p:nvSpPr>
          <p:cNvPr id="3" name="2 Marcador de contenido"/>
          <p:cNvSpPr>
            <a:spLocks noGrp="1"/>
          </p:cNvSpPr>
          <p:nvPr>
            <p:ph idx="1"/>
          </p:nvPr>
        </p:nvSpPr>
        <p:spPr>
          <a:xfrm>
            <a:off x="0" y="1357298"/>
            <a:ext cx="9144000" cy="5500702"/>
          </a:xfrm>
        </p:spPr>
        <p:txBody>
          <a:bodyPr/>
          <a:lstStyle/>
          <a:p>
            <a:r>
              <a:rPr lang="es-MX" dirty="0" smtClean="0"/>
              <a:t>Se encuentran en hueso completamente formado ya que residen en lagunas en el interior de la matriz ósea mineralizada. Su forma se adapta al de la laguna y emiten prolongaciones digitiformes largas que se extienden por los canalículos de la matriz ósea y esto los pone en contacto con otros </a:t>
            </a:r>
            <a:r>
              <a:rPr lang="es-MX" dirty="0" err="1" smtClean="0"/>
              <a:t>osteocitos</a:t>
            </a:r>
            <a:r>
              <a:rPr lang="es-MX" dirty="0" smtClean="0"/>
              <a:t>. </a:t>
            </a:r>
          </a:p>
          <a:p>
            <a:r>
              <a:rPr lang="es-MX" dirty="0" smtClean="0"/>
              <a:t>En esas zonas de contacto las membranas forman un nexo que permite el intercambio de </a:t>
            </a:r>
            <a:r>
              <a:rPr lang="es-MX" u="sng" dirty="0" smtClean="0">
                <a:hlinkClick r:id="rId3" tooltip="Ion"/>
              </a:rPr>
              <a:t>iones</a:t>
            </a:r>
            <a:r>
              <a:rPr lang="es-MX" dirty="0" smtClean="0"/>
              <a:t>, </a:t>
            </a:r>
            <a:r>
              <a:rPr lang="es-MX" u="sng" dirty="0" smtClean="0">
                <a:hlinkClick r:id="rId4" tooltip="Molécula"/>
              </a:rPr>
              <a:t>moléculas</a:t>
            </a:r>
            <a:r>
              <a:rPr lang="es-MX" dirty="0" smtClean="0"/>
              <a:t> pequeñas y </a:t>
            </a:r>
            <a:r>
              <a:rPr lang="es-MX" u="sng" dirty="0" smtClean="0">
                <a:hlinkClick r:id="rId5" tooltip="Hormona"/>
              </a:rPr>
              <a:t>hormonas</a:t>
            </a:r>
            <a:endParaRPr lang="es-MX" dirty="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714348" y="0"/>
            <a:ext cx="7972452" cy="1071546"/>
          </a:xfrm>
        </p:spPr>
        <p:txBody>
          <a:bodyPr/>
          <a:lstStyle/>
          <a:p>
            <a:r>
              <a:rPr lang="es-MX" b="1" u="sng" dirty="0" smtClean="0">
                <a:hlinkClick r:id="rId2" tooltip="Osteoclasto"/>
              </a:rPr>
              <a:t>Osteoclastos</a:t>
            </a:r>
            <a:r>
              <a:rPr lang="es-MX" dirty="0" smtClean="0"/>
              <a:t>.</a:t>
            </a:r>
            <a:endParaRPr lang="es-MX" dirty="0"/>
          </a:p>
        </p:txBody>
      </p:sp>
      <p:sp>
        <p:nvSpPr>
          <p:cNvPr id="3" name="2 Marcador de contenido"/>
          <p:cNvSpPr>
            <a:spLocks noGrp="1"/>
          </p:cNvSpPr>
          <p:nvPr>
            <p:ph idx="1"/>
          </p:nvPr>
        </p:nvSpPr>
        <p:spPr>
          <a:xfrm>
            <a:off x="0" y="1142984"/>
            <a:ext cx="9144000" cy="5715016"/>
          </a:xfrm>
        </p:spPr>
        <p:txBody>
          <a:bodyPr>
            <a:normAutofit lnSpcReduction="10000"/>
          </a:bodyPr>
          <a:lstStyle/>
          <a:p>
            <a:pPr lvl="0"/>
            <a:r>
              <a:rPr lang="es-MX" dirty="0" smtClean="0"/>
              <a:t>Tienen como función la resorción ósea. Por su origen hematopoyético, son entendidos como "macrófagos del hueso". Hasta hace poco, se creía que surgían de la fusión de varios monocitos, pero, de acuerdo a las nuevas investigaciones se ha descubierto que tienen su origen en el sistema de </a:t>
            </a:r>
            <a:r>
              <a:rPr lang="es-MX" u="sng" dirty="0" smtClean="0">
                <a:hlinkClick r:id="rId3" tooltip="Fagocitos"/>
              </a:rPr>
              <a:t>fagocitos</a:t>
            </a:r>
            <a:r>
              <a:rPr lang="es-MX" dirty="0" smtClean="0"/>
              <a:t> </a:t>
            </a:r>
            <a:r>
              <a:rPr lang="es-MX" dirty="0" err="1" smtClean="0"/>
              <a:t>mononucleares</a:t>
            </a:r>
            <a:r>
              <a:rPr lang="es-MX" dirty="0" smtClean="0"/>
              <a:t> y surgen de la diferenciación (mediada por </a:t>
            </a:r>
            <a:r>
              <a:rPr lang="es-MX" u="sng" dirty="0" err="1" smtClean="0">
                <a:hlinkClick r:id="rId4" tooltip="Citocinas"/>
              </a:rPr>
              <a:t>citocinas</a:t>
            </a:r>
            <a:r>
              <a:rPr lang="es-MX" dirty="0" smtClean="0"/>
              <a:t> provenientes del osteoblasto) de macrófagos. Ubicados en las lagunas de </a:t>
            </a:r>
            <a:r>
              <a:rPr lang="es-MX" dirty="0" err="1" smtClean="0"/>
              <a:t>Howship</a:t>
            </a:r>
            <a:r>
              <a:rPr lang="es-MX" dirty="0" smtClean="0"/>
              <a:t> pueden llegar a ser células gigantes (hasta 150 </a:t>
            </a:r>
            <a:r>
              <a:rPr lang="es-MX" dirty="0" err="1" smtClean="0"/>
              <a:t>micrometros</a:t>
            </a:r>
            <a:r>
              <a:rPr lang="es-MX" dirty="0" smtClean="0"/>
              <a:t> de diámetro), con varios núcleos. Se encuentran polarizados con los núcleos cerca de su superficie lisa mientras que la superficie adyacente al hueso presenta prolongaciones muy apretadas como una hoja delimitadas por profundos pliegues (se le llama </a:t>
            </a:r>
            <a:r>
              <a:rPr lang="es-MX" i="1" dirty="0" smtClean="0"/>
              <a:t>borde en cepillo</a:t>
            </a:r>
            <a:r>
              <a:rPr lang="es-MX" dirty="0" smtClean="0"/>
              <a:t> o </a:t>
            </a:r>
            <a:r>
              <a:rPr lang="es-MX" i="1" dirty="0" smtClean="0"/>
              <a:t>borde plegado</a:t>
            </a:r>
            <a:r>
              <a:rPr lang="es-MX" dirty="0" smtClean="0"/>
              <a:t>). </a:t>
            </a:r>
          </a:p>
          <a:p>
            <a:endParaRPr lang="es-MX"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MX"/>
          </a:p>
        </p:txBody>
      </p:sp>
      <p:sp>
        <p:nvSpPr>
          <p:cNvPr id="3" name="2 Marcador de contenido"/>
          <p:cNvSpPr>
            <a:spLocks noGrp="1"/>
          </p:cNvSpPr>
          <p:nvPr>
            <p:ph idx="1"/>
          </p:nvPr>
        </p:nvSpPr>
        <p:spPr/>
        <p:txBody>
          <a:bodyPr>
            <a:normAutofit fontScale="92500" lnSpcReduction="10000"/>
          </a:bodyPr>
          <a:lstStyle/>
          <a:p>
            <a:r>
              <a:rPr lang="es-MX" dirty="0" smtClean="0"/>
              <a:t>Abundantes </a:t>
            </a:r>
            <a:r>
              <a:rPr lang="es-MX" u="sng" dirty="0" smtClean="0">
                <a:hlinkClick r:id="rId2" tooltip="Mitocondrias"/>
              </a:rPr>
              <a:t>mitocondrias</a:t>
            </a:r>
            <a:r>
              <a:rPr lang="es-MX" dirty="0" smtClean="0"/>
              <a:t> en el borde plegado, también en esta región hay </a:t>
            </a:r>
            <a:r>
              <a:rPr lang="es-MX" u="sng" dirty="0" smtClean="0">
                <a:hlinkClick r:id="rId3" tooltip="Lisosomas"/>
              </a:rPr>
              <a:t>lisosomas</a:t>
            </a:r>
            <a:r>
              <a:rPr lang="es-MX" dirty="0" smtClean="0"/>
              <a:t> y </a:t>
            </a:r>
            <a:r>
              <a:rPr lang="es-MX" u="sng" dirty="0" smtClean="0">
                <a:hlinkClick r:id="rId4" tooltip="Vacuolas"/>
              </a:rPr>
              <a:t>vacuolas</a:t>
            </a:r>
            <a:r>
              <a:rPr lang="es-MX" dirty="0" smtClean="0"/>
              <a:t>. Alrededor del borde plegado la membrana se une al hueso por filamentos de </a:t>
            </a:r>
            <a:r>
              <a:rPr lang="es-MX" u="sng" dirty="0" err="1" smtClean="0">
                <a:hlinkClick r:id="rId5" tooltip="Actina"/>
              </a:rPr>
              <a:t>actina</a:t>
            </a:r>
            <a:r>
              <a:rPr lang="es-MX" dirty="0" smtClean="0"/>
              <a:t> (zona de sellado donde el osteoclasto lleva a cabo su función de reabsorción). En este sitio de sellado el osteoclasto bombea </a:t>
            </a:r>
            <a:r>
              <a:rPr lang="es-MX" u="sng" dirty="0" smtClean="0">
                <a:hlinkClick r:id="rId6" tooltip="Protones"/>
              </a:rPr>
              <a:t>protones</a:t>
            </a:r>
            <a:r>
              <a:rPr lang="es-MX" dirty="0" smtClean="0"/>
              <a:t> que baja el pH (acidifica el medio), para disolver el material óseo. El interior ácido del compartimiento favorece la liberación de </a:t>
            </a:r>
            <a:r>
              <a:rPr lang="es-MX" u="sng" dirty="0" smtClean="0">
                <a:hlinkClick r:id="rId7" tooltip="Hidrolasas (aún no redactado)"/>
              </a:rPr>
              <a:t>hidrolasas</a:t>
            </a:r>
            <a:r>
              <a:rPr lang="es-MX" dirty="0" smtClean="0"/>
              <a:t> ácidas </a:t>
            </a:r>
            <a:r>
              <a:rPr lang="es-MX" dirty="0" err="1" smtClean="0"/>
              <a:t>lisosomales</a:t>
            </a:r>
            <a:r>
              <a:rPr lang="es-MX" dirty="0" smtClean="0"/>
              <a:t> y </a:t>
            </a:r>
            <a:r>
              <a:rPr lang="es-MX" u="sng" dirty="0" smtClean="0">
                <a:hlinkClick r:id="rId8" tooltip="Proteasas"/>
              </a:rPr>
              <a:t>proteasas</a:t>
            </a:r>
            <a:r>
              <a:rPr lang="es-MX" dirty="0" smtClean="0"/>
              <a:t>, como </a:t>
            </a:r>
            <a:r>
              <a:rPr lang="es-MX" u="sng" dirty="0" err="1" smtClean="0">
                <a:hlinkClick r:id="rId9" tooltip="Gelatinasa (aún no redactado)"/>
              </a:rPr>
              <a:t>gelatinasa</a:t>
            </a:r>
            <a:r>
              <a:rPr lang="es-MX" dirty="0" smtClean="0"/>
              <a:t> y </a:t>
            </a:r>
            <a:r>
              <a:rPr lang="es-MX" u="sng" dirty="0" err="1" smtClean="0">
                <a:hlinkClick r:id="rId10" tooltip="Colagenasa (aún no redactado)"/>
              </a:rPr>
              <a:t>colagenasa</a:t>
            </a:r>
            <a:r>
              <a:rPr lang="es-MX" dirty="0" smtClean="0"/>
              <a:t> (por el aparato de </a:t>
            </a:r>
            <a:r>
              <a:rPr lang="es-MX" dirty="0" err="1" smtClean="0"/>
              <a:t>Golgi</a:t>
            </a:r>
            <a:r>
              <a:rPr lang="es-MX" dirty="0" smtClean="0"/>
              <a:t>, </a:t>
            </a:r>
            <a:r>
              <a:rPr lang="es-MX" dirty="0" err="1" smtClean="0"/>
              <a:t>reticulo</a:t>
            </a:r>
            <a:r>
              <a:rPr lang="es-MX" dirty="0" smtClean="0"/>
              <a:t> </a:t>
            </a:r>
            <a:r>
              <a:rPr lang="es-MX" dirty="0" err="1" smtClean="0"/>
              <a:t>endoplasmático</a:t>
            </a:r>
            <a:r>
              <a:rPr lang="es-MX" dirty="0" smtClean="0"/>
              <a:t> y vesículas del borde), que eliminan las sales de </a:t>
            </a:r>
            <a:r>
              <a:rPr lang="es-MX" u="sng" dirty="0" smtClean="0">
                <a:hlinkClick r:id="rId11" tooltip="Calcio"/>
              </a:rPr>
              <a:t>calcio</a:t>
            </a:r>
            <a:r>
              <a:rPr lang="es-MX" dirty="0" smtClean="0"/>
              <a:t> y degradan el </a:t>
            </a:r>
            <a:r>
              <a:rPr lang="es-MX" u="sng" dirty="0" smtClean="0">
                <a:hlinkClick r:id="rId12" tooltip="Colágeno"/>
              </a:rPr>
              <a:t>colágeno</a:t>
            </a:r>
            <a:r>
              <a:rPr lang="es-MX" dirty="0" smtClean="0"/>
              <a:t> y componentes orgánicos de la matriz ósea.</a:t>
            </a:r>
            <a:endParaRPr lang="es-MX"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MX" b="1" dirty="0" smtClean="0"/>
              <a:t>Formación del tejido óseo</a:t>
            </a:r>
            <a:br>
              <a:rPr lang="es-MX" b="1" dirty="0" smtClean="0"/>
            </a:br>
            <a:endParaRPr lang="es-MX" dirty="0"/>
          </a:p>
        </p:txBody>
      </p:sp>
      <p:sp>
        <p:nvSpPr>
          <p:cNvPr id="3" name="2 Marcador de contenido"/>
          <p:cNvSpPr>
            <a:spLocks noGrp="1"/>
          </p:cNvSpPr>
          <p:nvPr>
            <p:ph idx="1"/>
          </p:nvPr>
        </p:nvSpPr>
        <p:spPr/>
        <p:txBody>
          <a:bodyPr/>
          <a:lstStyle/>
          <a:p>
            <a:r>
              <a:rPr lang="es-MX" dirty="0" smtClean="0"/>
              <a:t>El hueso se forma por sustitución de un tejido conectivo preexistente (el cartílago). Dos tipos de osificación: </a:t>
            </a:r>
            <a:r>
              <a:rPr lang="es-MX" b="1" dirty="0" err="1" smtClean="0"/>
              <a:t>intramembranosa</a:t>
            </a:r>
            <a:r>
              <a:rPr lang="es-MX" dirty="0" smtClean="0"/>
              <a:t> (o directa) y </a:t>
            </a:r>
            <a:r>
              <a:rPr lang="es-MX" b="1" dirty="0" err="1" smtClean="0"/>
              <a:t>endocondral</a:t>
            </a:r>
            <a:r>
              <a:rPr lang="es-MX" dirty="0" smtClean="0"/>
              <a:t> (o indirecta).</a:t>
            </a:r>
          </a:p>
          <a:p>
            <a:pPr>
              <a:buNone/>
            </a:pPr>
            <a:endParaRPr lang="es-MX"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214282" y="357166"/>
            <a:ext cx="8643998" cy="1285884"/>
          </a:xfrm>
        </p:spPr>
        <p:txBody>
          <a:bodyPr>
            <a:noAutofit/>
          </a:bodyPr>
          <a:lstStyle/>
          <a:p>
            <a:r>
              <a:rPr lang="es-MX" sz="4000" b="1" u="sng" dirty="0" smtClean="0">
                <a:hlinkClick r:id="rId2" tooltip="Osificación intramembranosa"/>
              </a:rPr>
              <a:t>Osificación </a:t>
            </a:r>
            <a:r>
              <a:rPr lang="es-MX" sz="4000" b="1" u="sng" dirty="0" err="1" smtClean="0">
                <a:hlinkClick r:id="rId2" tooltip="Osificación intramembranosa"/>
              </a:rPr>
              <a:t>intramembranosa</a:t>
            </a:r>
            <a:r>
              <a:rPr lang="es-MX" sz="4000" b="1" dirty="0" smtClean="0"/>
              <a:t> (o directa)</a:t>
            </a:r>
            <a:r>
              <a:rPr lang="es-MX" sz="4000" dirty="0" smtClean="0"/>
              <a:t>.</a:t>
            </a:r>
            <a:endParaRPr lang="es-MX" sz="4000" dirty="0"/>
          </a:p>
        </p:txBody>
      </p:sp>
      <p:sp>
        <p:nvSpPr>
          <p:cNvPr id="3" name="2 Marcador de contenido"/>
          <p:cNvSpPr>
            <a:spLocks noGrp="1"/>
          </p:cNvSpPr>
          <p:nvPr>
            <p:ph idx="1"/>
          </p:nvPr>
        </p:nvSpPr>
        <p:spPr/>
        <p:txBody>
          <a:bodyPr/>
          <a:lstStyle/>
          <a:p>
            <a:r>
              <a:rPr lang="es-MX" dirty="0" smtClean="0"/>
              <a:t>Tiene lugar directamente en el </a:t>
            </a:r>
            <a:r>
              <a:rPr lang="es-MX" u="sng" dirty="0" smtClean="0">
                <a:hlinkClick r:id="rId3" tooltip="Tejido conectivo"/>
              </a:rPr>
              <a:t>tejido conectivo</a:t>
            </a:r>
            <a:r>
              <a:rPr lang="es-MX" dirty="0" smtClean="0"/>
              <a:t>. Por este proceso se forman los huesos planos de la bóveda del </a:t>
            </a:r>
            <a:r>
              <a:rPr lang="es-MX" u="sng" dirty="0" smtClean="0">
                <a:hlinkClick r:id="rId4" tooltip="Cráneo"/>
              </a:rPr>
              <a:t>cráneo</a:t>
            </a:r>
            <a:r>
              <a:rPr lang="es-MX" dirty="0" smtClean="0"/>
              <a:t>: </a:t>
            </a:r>
            <a:r>
              <a:rPr lang="es-MX" u="sng" dirty="0" smtClean="0">
                <a:hlinkClick r:id="rId5" tooltip="Hueso frontal"/>
              </a:rPr>
              <a:t>hueso frontal</a:t>
            </a:r>
            <a:r>
              <a:rPr lang="es-MX" dirty="0" smtClean="0"/>
              <a:t>, </a:t>
            </a:r>
            <a:r>
              <a:rPr lang="es-MX" u="sng" dirty="0" smtClean="0">
                <a:hlinkClick r:id="rId6" tooltip="Hueso occipital"/>
              </a:rPr>
              <a:t>hueso occipital</a:t>
            </a:r>
            <a:r>
              <a:rPr lang="es-MX" dirty="0" smtClean="0"/>
              <a:t>, </a:t>
            </a:r>
            <a:r>
              <a:rPr lang="es-MX" u="sng" dirty="0" smtClean="0">
                <a:hlinkClick r:id="rId7" tooltip="Hueso parietal"/>
              </a:rPr>
              <a:t>hueso parietal</a:t>
            </a:r>
            <a:r>
              <a:rPr lang="es-MX" dirty="0" smtClean="0"/>
              <a:t> y </a:t>
            </a:r>
            <a:r>
              <a:rPr lang="es-MX" u="sng" dirty="0" smtClean="0">
                <a:hlinkClick r:id="rId8" tooltip="Hueso temporal"/>
              </a:rPr>
              <a:t>hueso temporal</a:t>
            </a:r>
            <a:r>
              <a:rPr lang="es-MX" dirty="0" smtClean="0"/>
              <a:t>. El </a:t>
            </a:r>
            <a:r>
              <a:rPr lang="es-MX" dirty="0" err="1" smtClean="0"/>
              <a:t>mensénquima</a:t>
            </a:r>
            <a:r>
              <a:rPr lang="es-MX" dirty="0" smtClean="0"/>
              <a:t> se condensa en conjuntivo </a:t>
            </a:r>
            <a:r>
              <a:rPr lang="es-MX" dirty="0" err="1" smtClean="0"/>
              <a:t>vascularizado</a:t>
            </a:r>
            <a:r>
              <a:rPr lang="es-MX" dirty="0" smtClean="0"/>
              <a:t> en el cuál las células están unidas por largas prolongaciones y en los espacios intercelulares se depositan haces de colágeno orientados al azar que quedan incluidos en la matriz (gel poco denso).</a:t>
            </a:r>
            <a:endParaRPr lang="es-MX"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0" y="285728"/>
            <a:ext cx="9144000" cy="1071570"/>
          </a:xfrm>
        </p:spPr>
        <p:txBody>
          <a:bodyPr>
            <a:normAutofit fontScale="90000"/>
          </a:bodyPr>
          <a:lstStyle/>
          <a:p>
            <a:r>
              <a:rPr lang="es-MX" b="1" u="sng" dirty="0" smtClean="0">
                <a:hlinkClick r:id="rId2" tooltip="Osificación endocondral"/>
              </a:rPr>
              <a:t>Osificación </a:t>
            </a:r>
            <a:r>
              <a:rPr lang="es-MX" b="1" u="sng" dirty="0" err="1" smtClean="0">
                <a:hlinkClick r:id="rId2" tooltip="Osificación endocondral"/>
              </a:rPr>
              <a:t>endocondral</a:t>
            </a:r>
            <a:r>
              <a:rPr lang="es-MX" b="1" dirty="0" smtClean="0"/>
              <a:t> (o indirecta)</a:t>
            </a:r>
            <a:r>
              <a:rPr lang="es-MX" dirty="0" smtClean="0"/>
              <a:t>.</a:t>
            </a:r>
            <a:endParaRPr lang="es-MX" dirty="0"/>
          </a:p>
        </p:txBody>
      </p:sp>
      <p:sp>
        <p:nvSpPr>
          <p:cNvPr id="3" name="2 Marcador de contenido"/>
          <p:cNvSpPr>
            <a:spLocks noGrp="1"/>
          </p:cNvSpPr>
          <p:nvPr>
            <p:ph idx="1"/>
          </p:nvPr>
        </p:nvSpPr>
        <p:spPr>
          <a:xfrm>
            <a:off x="0" y="1571612"/>
            <a:ext cx="9144000" cy="4929222"/>
          </a:xfrm>
        </p:spPr>
        <p:txBody>
          <a:bodyPr/>
          <a:lstStyle/>
          <a:p>
            <a:r>
              <a:rPr lang="es-MX" dirty="0" smtClean="0"/>
              <a:t>La sustitución de cartílago por hueso se denomina osificación </a:t>
            </a:r>
            <a:r>
              <a:rPr lang="es-MX" dirty="0" err="1" smtClean="0"/>
              <a:t>endocondral</a:t>
            </a:r>
            <a:r>
              <a:rPr lang="es-MX" dirty="0" smtClean="0"/>
              <a:t>. Aunque la mayoría de los huesos del cuerpo se forman de esta manera, el proceso se puede apreciar mejor en los huesos más largos, lo que se lleva a cabo de la manera siguiente:</a:t>
            </a:r>
          </a:p>
          <a:p>
            <a:endParaRPr lang="es-MX"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1….</a:t>
            </a:r>
            <a:endParaRPr lang="es-MX" dirty="0"/>
          </a:p>
        </p:txBody>
      </p:sp>
      <p:sp>
        <p:nvSpPr>
          <p:cNvPr id="3" name="2 Marcador de contenido"/>
          <p:cNvSpPr>
            <a:spLocks noGrp="1"/>
          </p:cNvSpPr>
          <p:nvPr>
            <p:ph idx="1"/>
          </p:nvPr>
        </p:nvSpPr>
        <p:spPr/>
        <p:txBody>
          <a:bodyPr/>
          <a:lstStyle/>
          <a:p>
            <a:pPr lvl="0"/>
            <a:r>
              <a:rPr lang="es-MX" i="1" dirty="0" smtClean="0"/>
              <a:t>Desarrollo del modelo cartilaginoso</a:t>
            </a:r>
            <a:r>
              <a:rPr lang="es-MX" dirty="0" smtClean="0"/>
              <a:t>: En el sitio donde se formará el hueso, las células </a:t>
            </a:r>
            <a:r>
              <a:rPr lang="es-MX" dirty="0" err="1" smtClean="0"/>
              <a:t>mesenquimatosas</a:t>
            </a:r>
            <a:r>
              <a:rPr lang="es-MX" dirty="0" smtClean="0"/>
              <a:t> se agrupan según la forma que tendrá el futuro hueso. Dichas células se diferencian en </a:t>
            </a:r>
            <a:r>
              <a:rPr lang="es-MX" dirty="0" err="1" smtClean="0"/>
              <a:t>condroblastos</a:t>
            </a:r>
            <a:r>
              <a:rPr lang="es-MX" dirty="0" smtClean="0"/>
              <a:t>, que producen una matriz cartilaginosa, de tal suerte que el modelo se compone de cartílago hialino. Además se desarrolla una membrana llamada </a:t>
            </a:r>
            <a:r>
              <a:rPr lang="es-MX" dirty="0" err="1" smtClean="0"/>
              <a:t>pericondrio</a:t>
            </a:r>
            <a:r>
              <a:rPr lang="es-MX" dirty="0" smtClean="0"/>
              <a:t>, alrededor del modelo cartilaginoso.</a:t>
            </a:r>
          </a:p>
          <a:p>
            <a:endParaRPr lang="es-MX"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MX"/>
          </a:p>
        </p:txBody>
      </p:sp>
      <p:sp>
        <p:nvSpPr>
          <p:cNvPr id="3" name="2 Marcador de contenido"/>
          <p:cNvSpPr>
            <a:spLocks noGrp="1"/>
          </p:cNvSpPr>
          <p:nvPr>
            <p:ph idx="1"/>
          </p:nvPr>
        </p:nvSpPr>
        <p:spPr/>
        <p:txBody>
          <a:bodyPr>
            <a:normAutofit/>
          </a:bodyPr>
          <a:lstStyle/>
          <a:p>
            <a:r>
              <a:rPr lang="es-MX" dirty="0" smtClean="0"/>
              <a:t>Los huesos poseen formas muy variadas y cumplen varias funciones. Con una estructura interna compleja pero muy funcional que determina su morfología, los huesos son livianos aunque muy resistentes y duros.</a:t>
            </a:r>
          </a:p>
          <a:p>
            <a:endParaRPr lang="es-MX"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2….</a:t>
            </a:r>
            <a:endParaRPr lang="es-MX" dirty="0"/>
          </a:p>
        </p:txBody>
      </p:sp>
      <p:sp>
        <p:nvSpPr>
          <p:cNvPr id="3" name="2 Marcador de contenido"/>
          <p:cNvSpPr>
            <a:spLocks noGrp="1"/>
          </p:cNvSpPr>
          <p:nvPr>
            <p:ph idx="1"/>
          </p:nvPr>
        </p:nvSpPr>
        <p:spPr/>
        <p:txBody>
          <a:bodyPr>
            <a:normAutofit fontScale="92500" lnSpcReduction="10000"/>
          </a:bodyPr>
          <a:lstStyle/>
          <a:p>
            <a:r>
              <a:rPr lang="es-MX" i="1" dirty="0" smtClean="0"/>
              <a:t>Crecimiento del modelo cartilaginoso</a:t>
            </a:r>
            <a:r>
              <a:rPr lang="es-MX" dirty="0" smtClean="0"/>
              <a:t>: Cuando los </a:t>
            </a:r>
            <a:r>
              <a:rPr lang="es-MX" dirty="0" err="1" smtClean="0"/>
              <a:t>condroblastos</a:t>
            </a:r>
            <a:r>
              <a:rPr lang="es-MX" dirty="0" smtClean="0"/>
              <a:t> quedan ubicados en las capas profundas de la matriz cartilaginosa, se les llama condrocitos. El modelo cartilaginoso crece en sentido longitudinal por división celular continua de los condrocitos, acompañada de secreción adicional de matriz cartilaginosa. este proceso genera un aumento de longitud que se llama crecimiento intersticial (o sea, desde dentro). En contraste, el incremento en el grosor del cartílago se debe principalmente a la adición de matriz en la periferia del modelo por nuevos </a:t>
            </a:r>
            <a:r>
              <a:rPr lang="es-MX" dirty="0" err="1" smtClean="0"/>
              <a:t>condroblastos</a:t>
            </a:r>
            <a:r>
              <a:rPr lang="es-MX" dirty="0" smtClean="0"/>
              <a:t>, los cuales evolucionan a partir del </a:t>
            </a:r>
            <a:r>
              <a:rPr lang="es-MX" dirty="0" err="1" smtClean="0"/>
              <a:t>pericondrio</a:t>
            </a:r>
            <a:endParaRPr lang="es-MX"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3…</a:t>
            </a:r>
            <a:endParaRPr lang="es-MX" dirty="0"/>
          </a:p>
        </p:txBody>
      </p:sp>
      <p:sp>
        <p:nvSpPr>
          <p:cNvPr id="3" name="2 Marcador de contenido"/>
          <p:cNvSpPr>
            <a:spLocks noGrp="1"/>
          </p:cNvSpPr>
          <p:nvPr>
            <p:ph idx="1"/>
          </p:nvPr>
        </p:nvSpPr>
        <p:spPr/>
        <p:txBody>
          <a:bodyPr>
            <a:normAutofit fontScale="92500" lnSpcReduction="10000"/>
          </a:bodyPr>
          <a:lstStyle/>
          <a:p>
            <a:r>
              <a:rPr lang="es-MX" i="1" dirty="0" smtClean="0"/>
              <a:t>Desarrollo del centro de osificación primario</a:t>
            </a:r>
            <a:r>
              <a:rPr lang="es-MX" dirty="0" smtClean="0"/>
              <a:t>: Una arteria nutricia penetra en el </a:t>
            </a:r>
            <a:r>
              <a:rPr lang="es-MX" dirty="0" err="1" smtClean="0"/>
              <a:t>pericondrio</a:t>
            </a:r>
            <a:r>
              <a:rPr lang="es-MX" dirty="0" smtClean="0"/>
              <a:t> y en el modelo cartilaginoso en calcificación a través de un agujero nutricio en la región central del modelo cartilaginoso, los cual estimula que las células </a:t>
            </a:r>
            <a:r>
              <a:rPr lang="es-MX" dirty="0" err="1" smtClean="0"/>
              <a:t>osteógenas</a:t>
            </a:r>
            <a:r>
              <a:rPr lang="es-MX" dirty="0" smtClean="0"/>
              <a:t> del </a:t>
            </a:r>
            <a:r>
              <a:rPr lang="es-MX" dirty="0" err="1" smtClean="0"/>
              <a:t>pericondro</a:t>
            </a:r>
            <a:r>
              <a:rPr lang="es-MX" dirty="0" smtClean="0"/>
              <a:t> se diferencien en osteoblastos. Estas células secretan, bajo el </a:t>
            </a:r>
            <a:r>
              <a:rPr lang="es-MX" dirty="0" err="1" smtClean="0"/>
              <a:t>pericondrio</a:t>
            </a:r>
            <a:r>
              <a:rPr lang="es-MX" dirty="0" smtClean="0"/>
              <a:t>, una lámina delgada de huso compacto, llamada collar de matriz ósea. cuando el </a:t>
            </a:r>
            <a:r>
              <a:rPr lang="es-MX" dirty="0" err="1" smtClean="0"/>
              <a:t>pericondrio</a:t>
            </a:r>
            <a:r>
              <a:rPr lang="es-MX" dirty="0" smtClean="0"/>
              <a:t> empieza a formar tejido óseo, se le conoce como periostio. cerca del centro del modelo crecen capilares </a:t>
            </a:r>
            <a:r>
              <a:rPr lang="es-MX" dirty="0" err="1" smtClean="0"/>
              <a:t>periósticos</a:t>
            </a:r>
            <a:r>
              <a:rPr lang="es-MX" dirty="0" smtClean="0"/>
              <a:t> en el cartílago calcificado en desintegración.</a:t>
            </a:r>
            <a:endParaRPr lang="es-MX"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57158" y="428604"/>
            <a:ext cx="8329642" cy="714380"/>
          </a:xfrm>
        </p:spPr>
        <p:txBody>
          <a:bodyPr>
            <a:normAutofit fontScale="90000"/>
          </a:bodyPr>
          <a:lstStyle/>
          <a:p>
            <a:r>
              <a:rPr lang="es-MX" dirty="0" smtClean="0"/>
              <a:t>4…</a:t>
            </a:r>
            <a:endParaRPr lang="es-MX" dirty="0"/>
          </a:p>
        </p:txBody>
      </p:sp>
      <p:sp>
        <p:nvSpPr>
          <p:cNvPr id="3" name="2 Marcador de contenido"/>
          <p:cNvSpPr>
            <a:spLocks noGrp="1"/>
          </p:cNvSpPr>
          <p:nvPr>
            <p:ph idx="1"/>
          </p:nvPr>
        </p:nvSpPr>
        <p:spPr>
          <a:xfrm>
            <a:off x="0" y="1285860"/>
            <a:ext cx="9144000" cy="5429288"/>
          </a:xfrm>
        </p:spPr>
        <p:txBody>
          <a:bodyPr>
            <a:normAutofit/>
          </a:bodyPr>
          <a:lstStyle/>
          <a:p>
            <a:pPr lvl="0"/>
            <a:r>
              <a:rPr lang="es-MX" i="1" dirty="0" smtClean="0"/>
              <a:t>Desarrollo de los centros de osificación secundarios</a:t>
            </a:r>
            <a:r>
              <a:rPr lang="es-MX" dirty="0" smtClean="0"/>
              <a:t>: La diáfisis, que al principio era una masa sólida de cartílago hialino, es </a:t>
            </a:r>
            <a:r>
              <a:rPr lang="es-MX" dirty="0" err="1" smtClean="0"/>
              <a:t>reeplazada</a:t>
            </a:r>
            <a:r>
              <a:rPr lang="es-MX" dirty="0" smtClean="0"/>
              <a:t> por hueso compacto, cuyo centro contiene la cavidad llena de médula ósea roja. Cuando los vasos sanguíneos penetran la epífisis, se forman los centros de osificación secundarios, por lo regular hacia el momento del nacimiento. La formación de hueso es similar a la que tiene lugar en los centros de osificación primarios; sin embargo, se diferencia en que el tejido esponjoso permanece en el interior de la epífisis (no se forma la cavidad medular). La osificación secundaria se inicia en el centro de la epífisis y prosigue hacia el exterior, en dirección a la superficie externa del hueso.</a:t>
            </a:r>
          </a:p>
          <a:p>
            <a:endParaRPr lang="es-MX"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5…</a:t>
            </a:r>
            <a:endParaRPr lang="es-MX" dirty="0"/>
          </a:p>
        </p:txBody>
      </p:sp>
      <p:sp>
        <p:nvSpPr>
          <p:cNvPr id="3" name="2 Marcador de contenido"/>
          <p:cNvSpPr>
            <a:spLocks noGrp="1"/>
          </p:cNvSpPr>
          <p:nvPr>
            <p:ph idx="1"/>
          </p:nvPr>
        </p:nvSpPr>
        <p:spPr/>
        <p:txBody>
          <a:bodyPr/>
          <a:lstStyle/>
          <a:p>
            <a:pPr lvl="0"/>
            <a:r>
              <a:rPr lang="es-MX" i="1" dirty="0" smtClean="0"/>
              <a:t>Formación del cartílago articular y de la placa </a:t>
            </a:r>
            <a:r>
              <a:rPr lang="es-MX" i="1" dirty="0" err="1" smtClean="0"/>
              <a:t>epifisiaria</a:t>
            </a:r>
            <a:r>
              <a:rPr lang="es-MX" dirty="0" smtClean="0"/>
              <a:t>: El cartílago hialino que cubre las epífisis se convierte en cartílago articular. durante la niñez y la adolescencia se conserva cartílago hialino entre la diáfisis y las epífisis, el cual se conoce como placa </a:t>
            </a:r>
            <a:r>
              <a:rPr lang="es-MX" dirty="0" err="1" smtClean="0"/>
              <a:t>epifisiaria</a:t>
            </a:r>
            <a:r>
              <a:rPr lang="es-MX" dirty="0" smtClean="0"/>
              <a:t> y es la que permite el crecimiento longitudinal de los huesos largos.</a:t>
            </a:r>
          </a:p>
          <a:p>
            <a:pPr>
              <a:buNone/>
            </a:pPr>
            <a:endParaRPr lang="es-MX"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714348" y="214290"/>
            <a:ext cx="8143932" cy="1000132"/>
          </a:xfrm>
        </p:spPr>
        <p:txBody>
          <a:bodyPr>
            <a:normAutofit fontScale="90000"/>
          </a:bodyPr>
          <a:lstStyle/>
          <a:p>
            <a:r>
              <a:rPr lang="es-MX" b="1" dirty="0" smtClean="0"/>
              <a:t>Funciones</a:t>
            </a:r>
            <a:br>
              <a:rPr lang="es-MX" b="1" dirty="0" smtClean="0"/>
            </a:br>
            <a:endParaRPr lang="es-MX" dirty="0"/>
          </a:p>
        </p:txBody>
      </p:sp>
      <p:sp>
        <p:nvSpPr>
          <p:cNvPr id="3" name="2 Marcador de contenido"/>
          <p:cNvSpPr>
            <a:spLocks noGrp="1"/>
          </p:cNvSpPr>
          <p:nvPr>
            <p:ph idx="1"/>
          </p:nvPr>
        </p:nvSpPr>
        <p:spPr>
          <a:xfrm>
            <a:off x="0" y="857232"/>
            <a:ext cx="9144000" cy="6000768"/>
          </a:xfrm>
        </p:spPr>
        <p:txBody>
          <a:bodyPr/>
          <a:lstStyle/>
          <a:p>
            <a:r>
              <a:rPr lang="es-MX" dirty="0" smtClean="0"/>
              <a:t>Los huesos poseen varias funciones en el organismo humano. Ellas son:</a:t>
            </a:r>
          </a:p>
          <a:p>
            <a:pPr lvl="0"/>
            <a:r>
              <a:rPr lang="es-MX" dirty="0" smtClean="0"/>
              <a:t>Actúan como </a:t>
            </a:r>
            <a:r>
              <a:rPr lang="es-MX" u="sng" dirty="0" smtClean="0">
                <a:hlinkClick r:id="rId2" tooltip="Sostén"/>
              </a:rPr>
              <a:t>sostén</a:t>
            </a:r>
            <a:r>
              <a:rPr lang="es-MX" dirty="0" smtClean="0"/>
              <a:t>: Los huesos forman un cuadro rígido, que se encarga del sostén de los órganos y tejidos blandos.</a:t>
            </a:r>
          </a:p>
          <a:p>
            <a:pPr lvl="0"/>
            <a:r>
              <a:rPr lang="es-MX" dirty="0" smtClean="0"/>
              <a:t>Permiten el </a:t>
            </a:r>
            <a:r>
              <a:rPr lang="es-MX" u="sng" dirty="0" smtClean="0">
                <a:hlinkClick r:id="rId3" tooltip="Movimiento (física)"/>
              </a:rPr>
              <a:t>movimiento</a:t>
            </a:r>
            <a:r>
              <a:rPr lang="es-MX" dirty="0" smtClean="0"/>
              <a:t>: Gracias a los músculos que se fijan a los huesos a través de los tendones, y a sus contracciones sincronizadas, el cuerpo se puede mover.</a:t>
            </a:r>
          </a:p>
          <a:p>
            <a:pPr>
              <a:buNone/>
            </a:pPr>
            <a:endParaRPr lang="es-MX"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0" y="571480"/>
            <a:ext cx="9144000" cy="6000792"/>
          </a:xfrm>
        </p:spPr>
        <p:txBody>
          <a:bodyPr>
            <a:normAutofit/>
          </a:bodyPr>
          <a:lstStyle/>
          <a:p>
            <a:pPr lvl="0"/>
            <a:r>
              <a:rPr lang="es-MX" u="sng" dirty="0" smtClean="0">
                <a:hlinkClick r:id="rId2" tooltip="Protección"/>
              </a:rPr>
              <a:t>Protegen</a:t>
            </a:r>
            <a:r>
              <a:rPr lang="es-MX" dirty="0" smtClean="0"/>
              <a:t> a los órganos: Los huesos forman diversas cavidades que protegen a los órganos vitales de posibles traumatismos. Por ejemplo, el cráneo o </a:t>
            </a:r>
            <a:r>
              <a:rPr lang="es-MX" dirty="0" err="1" smtClean="0"/>
              <a:t>calota</a:t>
            </a:r>
            <a:r>
              <a:rPr lang="es-MX" dirty="0" smtClean="0"/>
              <a:t> protege al cerebro de posibles golpes que pueda sufrir éste, y la caja torácica (o sea, las costillas y el esternón), protegen a los pulmones y al corazón.</a:t>
            </a:r>
          </a:p>
          <a:p>
            <a:pPr lvl="0"/>
            <a:r>
              <a:rPr lang="es-MX" dirty="0" smtClean="0"/>
              <a:t>Homeostasis Mineral: El tejido óseo se encarga del abastecimiento de diversos minerales, principalmente el fósforo y el calcio, que son muy importantes en funciones que realiza el organismo como la contracción muscular, lo cual es el caso del calcio. Cuando uno de éstos minerales es necesario, los huesos lo liberan en el </a:t>
            </a:r>
            <a:r>
              <a:rPr lang="es-MX" u="sng" dirty="0" smtClean="0">
                <a:hlinkClick r:id="rId3" tooltip="Sangre"/>
              </a:rPr>
              <a:t>torrente sanguíneo</a:t>
            </a:r>
            <a:r>
              <a:rPr lang="es-MX" dirty="0" smtClean="0"/>
              <a:t>, y éste lo distribuye por el organismo.</a:t>
            </a:r>
          </a:p>
          <a:p>
            <a:endParaRPr lang="es-MX" dirty="0"/>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0" y="428604"/>
            <a:ext cx="9144000" cy="6286544"/>
          </a:xfrm>
        </p:spPr>
        <p:txBody>
          <a:bodyPr/>
          <a:lstStyle/>
          <a:p>
            <a:pPr lvl="0"/>
            <a:r>
              <a:rPr lang="es-MX" dirty="0" smtClean="0"/>
              <a:t>Contribuyen a la formación de </a:t>
            </a:r>
            <a:r>
              <a:rPr lang="es-MX" u="sng" dirty="0" smtClean="0">
                <a:hlinkClick r:id="rId2" tooltip="Célula"/>
              </a:rPr>
              <a:t>células</a:t>
            </a:r>
            <a:r>
              <a:rPr lang="es-MX" dirty="0" smtClean="0"/>
              <a:t> sanguíneas: La médula ósea o roja, que se encuentra en el tejido esponjoso de los huesos largos (como por ejemplo las costillas, la pelvis, las vértebras, </a:t>
            </a:r>
            <a:r>
              <a:rPr lang="es-MX" dirty="0" err="1" smtClean="0"/>
              <a:t>etc</a:t>
            </a:r>
            <a:r>
              <a:rPr lang="es-MX" dirty="0" smtClean="0"/>
              <a:t>), se encarga de la formación de glóbulos rojos o eritrocitos. Este proceso se denomina hematopoyesis.</a:t>
            </a:r>
          </a:p>
          <a:p>
            <a:pPr lvl="0"/>
            <a:r>
              <a:rPr lang="es-MX" dirty="0" smtClean="0"/>
              <a:t>Sirven como reserva energética: La médula ósea amarilla que es el tejido adiposo que se encuentra en los canales medulares de los huesos largos, es una gran reserva de energía.</a:t>
            </a:r>
          </a:p>
          <a:p>
            <a:endParaRPr lang="es-MX" dirty="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285720" y="357166"/>
            <a:ext cx="8501122" cy="1071570"/>
          </a:xfrm>
        </p:spPr>
        <p:txBody>
          <a:bodyPr>
            <a:normAutofit fontScale="90000"/>
          </a:bodyPr>
          <a:lstStyle/>
          <a:p>
            <a:r>
              <a:rPr lang="es-MX" b="1" dirty="0" smtClean="0"/>
              <a:t>Alteraciones de los huesos</a:t>
            </a:r>
            <a:br>
              <a:rPr lang="es-MX" b="1" dirty="0" smtClean="0"/>
            </a:br>
            <a:endParaRPr lang="es-MX" dirty="0"/>
          </a:p>
        </p:txBody>
      </p:sp>
      <p:sp>
        <p:nvSpPr>
          <p:cNvPr id="3" name="2 Marcador de contenido"/>
          <p:cNvSpPr>
            <a:spLocks noGrp="1"/>
          </p:cNvSpPr>
          <p:nvPr>
            <p:ph idx="1"/>
          </p:nvPr>
        </p:nvSpPr>
        <p:spPr>
          <a:xfrm>
            <a:off x="0" y="1214422"/>
            <a:ext cx="9144000" cy="5357850"/>
          </a:xfrm>
        </p:spPr>
        <p:txBody>
          <a:bodyPr/>
          <a:lstStyle/>
          <a:p>
            <a:r>
              <a:rPr lang="es-MX" dirty="0" smtClean="0"/>
              <a:t>El sistema esquelético está expuesto a </a:t>
            </a:r>
            <a:r>
              <a:rPr lang="es-MX" u="sng" dirty="0" smtClean="0">
                <a:hlinkClick r:id="rId2" tooltip="Patología"/>
              </a:rPr>
              <a:t>patologías</a:t>
            </a:r>
            <a:r>
              <a:rPr lang="es-MX" dirty="0" smtClean="0"/>
              <a:t> de naturaleza circulatoria, </a:t>
            </a:r>
            <a:r>
              <a:rPr lang="es-MX" u="sng" dirty="0" smtClean="0">
                <a:hlinkClick r:id="rId3" tooltip="Inflamación"/>
              </a:rPr>
              <a:t>inflamatoria</a:t>
            </a:r>
            <a:r>
              <a:rPr lang="es-MX" dirty="0" smtClean="0"/>
              <a:t>, </a:t>
            </a:r>
            <a:r>
              <a:rPr lang="es-MX" u="sng" dirty="0" err="1" smtClean="0">
                <a:hlinkClick r:id="rId4" tooltip="Neoplasia"/>
              </a:rPr>
              <a:t>neoplásica</a:t>
            </a:r>
            <a:r>
              <a:rPr lang="es-MX" dirty="0" smtClean="0"/>
              <a:t>, </a:t>
            </a:r>
            <a:r>
              <a:rPr lang="es-MX" u="sng" dirty="0" smtClean="0">
                <a:hlinkClick r:id="rId5" tooltip="Metabolismo"/>
              </a:rPr>
              <a:t>metabólica</a:t>
            </a:r>
            <a:r>
              <a:rPr lang="es-MX" dirty="0" smtClean="0"/>
              <a:t> y congénita, tal como los otros </a:t>
            </a:r>
            <a:r>
              <a:rPr lang="es-MX" u="sng" dirty="0" smtClean="0">
                <a:hlinkClick r:id="rId6" tooltip="Órgano"/>
              </a:rPr>
              <a:t>órganos</a:t>
            </a:r>
            <a:r>
              <a:rPr lang="es-MX" dirty="0" smtClean="0"/>
              <a:t> del cuerpo. Aunque no existe un sistema estandarizado de clasificación, los trastornos de los huesos son numerosos y variados.</a:t>
            </a:r>
          </a:p>
          <a:p>
            <a:endParaRPr lang="es-MX" dirty="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28596" y="704088"/>
            <a:ext cx="8258204" cy="724648"/>
          </a:xfrm>
        </p:spPr>
        <p:txBody>
          <a:bodyPr>
            <a:normAutofit fontScale="90000"/>
          </a:bodyPr>
          <a:lstStyle/>
          <a:p>
            <a:r>
              <a:rPr lang="es-MX" b="1" dirty="0" smtClean="0"/>
              <a:t>Deformaciones</a:t>
            </a:r>
            <a:br>
              <a:rPr lang="es-MX" b="1" dirty="0" smtClean="0"/>
            </a:br>
            <a:endParaRPr lang="es-MX" dirty="0"/>
          </a:p>
        </p:txBody>
      </p:sp>
      <p:sp>
        <p:nvSpPr>
          <p:cNvPr id="3" name="2 Marcador de contenido"/>
          <p:cNvSpPr>
            <a:spLocks noGrp="1"/>
          </p:cNvSpPr>
          <p:nvPr>
            <p:ph idx="1"/>
          </p:nvPr>
        </p:nvSpPr>
        <p:spPr>
          <a:xfrm>
            <a:off x="0" y="1214422"/>
            <a:ext cx="9144000" cy="5643578"/>
          </a:xfrm>
        </p:spPr>
        <p:txBody>
          <a:bodyPr>
            <a:normAutofit/>
          </a:bodyPr>
          <a:lstStyle/>
          <a:p>
            <a:r>
              <a:rPr lang="es-MX" dirty="0" smtClean="0"/>
              <a:t>Las malformaciones congénitas de los huesos no son muy frecuentes, y por lo general incluyen la ausencia de algún hueso — tal como una </a:t>
            </a:r>
            <a:r>
              <a:rPr lang="es-MX" u="sng" dirty="0" smtClean="0">
                <a:hlinkClick r:id="rId2" tooltip="Falange"/>
              </a:rPr>
              <a:t>falange</a:t>
            </a:r>
            <a:r>
              <a:rPr lang="es-MX" dirty="0" smtClean="0"/>
              <a:t> — o la formación de huesos adicionales como una </a:t>
            </a:r>
            <a:r>
              <a:rPr lang="es-MX" u="sng" dirty="0" smtClean="0">
                <a:hlinkClick r:id="rId3" tooltip="Costilla"/>
              </a:rPr>
              <a:t>costilla</a:t>
            </a:r>
            <a:r>
              <a:rPr lang="es-MX" dirty="0" smtClean="0"/>
              <a:t>. Otras deformaciones incluyen el </a:t>
            </a:r>
            <a:r>
              <a:rPr lang="es-MX" u="sng" dirty="0" err="1" smtClean="0">
                <a:hlinkClick r:id="rId4" tooltip="Sindactilismo (aún no redactado)"/>
              </a:rPr>
              <a:t>sindactilismo</a:t>
            </a:r>
            <a:r>
              <a:rPr lang="es-MX" dirty="0" smtClean="0"/>
              <a:t>, que es la fusión de dos dedos adyacentes; o el </a:t>
            </a:r>
            <a:r>
              <a:rPr lang="es-MX" u="sng" dirty="0" err="1" smtClean="0">
                <a:hlinkClick r:id="rId5" tooltip="Aracnodactilismo (aún no redactado)"/>
              </a:rPr>
              <a:t>aracnodactilismo</a:t>
            </a:r>
            <a:r>
              <a:rPr lang="es-MX" dirty="0" smtClean="0"/>
              <a:t>, en la que aparecen dedos con la apariencia de una </a:t>
            </a:r>
            <a:r>
              <a:rPr lang="es-MX" u="sng" dirty="0" smtClean="0">
                <a:hlinkClick r:id="rId6" tooltip="Araña"/>
              </a:rPr>
              <a:t>araña</a:t>
            </a:r>
            <a:r>
              <a:rPr lang="es-MX" dirty="0" smtClean="0"/>
              <a:t>, asociado con el </a:t>
            </a:r>
            <a:r>
              <a:rPr lang="es-MX" u="sng" dirty="0" smtClean="0">
                <a:hlinkClick r:id="rId7" tooltip="Síndrome de Marfan"/>
              </a:rPr>
              <a:t>síndrome de </a:t>
            </a:r>
            <a:r>
              <a:rPr lang="es-MX" u="sng" dirty="0" err="1" smtClean="0">
                <a:hlinkClick r:id="rId7" tooltip="Síndrome de Marfan"/>
              </a:rPr>
              <a:t>Marfan</a:t>
            </a:r>
            <a:r>
              <a:rPr lang="es-MX" dirty="0" smtClean="0"/>
              <a:t>. La </a:t>
            </a:r>
            <a:r>
              <a:rPr lang="es-MX" u="sng" dirty="0" err="1" smtClean="0">
                <a:hlinkClick r:id="rId8" tooltip="Acondroplasia"/>
              </a:rPr>
              <a:t>acondroplasia</a:t>
            </a:r>
            <a:r>
              <a:rPr lang="es-MX" dirty="0" smtClean="0"/>
              <a:t> es el trastorno del crecimiento óseo más frecuente y la principal causa de </a:t>
            </a:r>
            <a:r>
              <a:rPr lang="es-MX" u="sng" dirty="0" smtClean="0">
                <a:hlinkClick r:id="rId9" tooltip="Enanismo"/>
              </a:rPr>
              <a:t>enanismo</a:t>
            </a:r>
            <a:r>
              <a:rPr lang="es-MX" dirty="0" smtClean="0"/>
              <a:t>.</a:t>
            </a:r>
          </a:p>
          <a:p>
            <a:endParaRPr lang="es-MX"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0" y="142852"/>
            <a:ext cx="9144000" cy="6715148"/>
          </a:xfrm>
        </p:spPr>
        <p:txBody>
          <a:bodyPr>
            <a:normAutofit/>
          </a:bodyPr>
          <a:lstStyle/>
          <a:p>
            <a:r>
              <a:rPr lang="es-MX" b="1" dirty="0" smtClean="0"/>
              <a:t>Fracturas</a:t>
            </a:r>
          </a:p>
          <a:p>
            <a:r>
              <a:rPr lang="es-MX" dirty="0" smtClean="0"/>
              <a:t>Una de las afecciones óseas más comunes es la fractura. Estas se resuelven por procesos naturales, tras la alineación e inmovilización de los huesos afectados. En el proceso de cura, los </a:t>
            </a:r>
            <a:r>
              <a:rPr lang="es-MX" u="sng" dirty="0" smtClean="0">
                <a:hlinkClick r:id="rId2" tooltip="Vaso sanguíneo"/>
              </a:rPr>
              <a:t>vasos sanguíneos</a:t>
            </a:r>
            <a:r>
              <a:rPr lang="es-MX" dirty="0" smtClean="0"/>
              <a:t> dañados desarrollan una especie de </a:t>
            </a:r>
            <a:r>
              <a:rPr lang="es-MX" u="sng" dirty="0" smtClean="0">
                <a:hlinkClick r:id="rId3" tooltip="Hematoma"/>
              </a:rPr>
              <a:t>hematoma</a:t>
            </a:r>
            <a:r>
              <a:rPr lang="es-MX" dirty="0" smtClean="0"/>
              <a:t> óseo que servirá como adhesivo y posteriormente se irá formando un tejido fibroso o </a:t>
            </a:r>
            <a:r>
              <a:rPr lang="es-MX" u="sng" dirty="0" smtClean="0">
                <a:hlinkClick r:id="rId4" tooltip="Tejido conjuntivo"/>
              </a:rPr>
              <a:t>conjuntivo</a:t>
            </a:r>
            <a:r>
              <a:rPr lang="es-MX" dirty="0" smtClean="0"/>
              <a:t> compuesto por células llamadas </a:t>
            </a:r>
            <a:r>
              <a:rPr lang="es-MX" u="sng" dirty="0" smtClean="0">
                <a:hlinkClick r:id="rId5" tooltip="Osteoblasto"/>
              </a:rPr>
              <a:t>osteoblastos</a:t>
            </a:r>
            <a:r>
              <a:rPr lang="es-MX" dirty="0" smtClean="0"/>
              <a:t>, las cuales crearán un </a:t>
            </a:r>
            <a:r>
              <a:rPr lang="es-MX" i="1" dirty="0" smtClean="0"/>
              <a:t>callo óseo</a:t>
            </a:r>
            <a:r>
              <a:rPr lang="es-MX" dirty="0" smtClean="0"/>
              <a:t> que unirá las partes separadas. Sin embargo, la falta de tratamiento o inmovilización puede ocasionar un crecimiento anormal. Los métodos para acelerar la recuperación de un hueso incluyen la estimulación eléctrica, ultrasonido, injertos óseos y sustitutos orgánicos con compuestos cálcicos, tales como huesos de cadáveres, coral y cerámicas biodegradables.</a:t>
            </a:r>
          </a:p>
          <a:p>
            <a:endParaRPr lang="es-MX"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MX"/>
          </a:p>
        </p:txBody>
      </p:sp>
      <p:sp>
        <p:nvSpPr>
          <p:cNvPr id="3" name="2 Marcador de contenido"/>
          <p:cNvSpPr>
            <a:spLocks noGrp="1"/>
          </p:cNvSpPr>
          <p:nvPr>
            <p:ph idx="1"/>
          </p:nvPr>
        </p:nvSpPr>
        <p:spPr/>
        <p:txBody>
          <a:bodyPr>
            <a:normAutofit/>
          </a:bodyPr>
          <a:lstStyle/>
          <a:p>
            <a:r>
              <a:rPr lang="es-MX" dirty="0" smtClean="0"/>
              <a:t>El conjunto total y organizado de las piezas óseas (huesos) conforma el </a:t>
            </a:r>
            <a:r>
              <a:rPr lang="es-MX" u="sng" dirty="0" smtClean="0">
                <a:hlinkClick r:id="rId2" tooltip="Esqueleto"/>
              </a:rPr>
              <a:t>esqueleto</a:t>
            </a:r>
            <a:r>
              <a:rPr lang="es-MX" dirty="0" smtClean="0"/>
              <a:t> o sistema esquelético. Cada pieza cumple una función en particular y de conjunto en relación con las piezas próximas a las que está articulada.</a:t>
            </a:r>
          </a:p>
          <a:p>
            <a:endParaRPr lang="es-MX" dirty="0"/>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28596" y="285728"/>
            <a:ext cx="8258204" cy="1000132"/>
          </a:xfrm>
        </p:spPr>
        <p:txBody>
          <a:bodyPr>
            <a:normAutofit fontScale="90000"/>
          </a:bodyPr>
          <a:lstStyle/>
          <a:p>
            <a:r>
              <a:rPr lang="es-MX" b="1" dirty="0" smtClean="0"/>
              <a:t>Osteogénesis imperfecta</a:t>
            </a:r>
            <a:br>
              <a:rPr lang="es-MX" b="1" dirty="0" smtClean="0"/>
            </a:br>
            <a:endParaRPr lang="es-MX" dirty="0"/>
          </a:p>
        </p:txBody>
      </p:sp>
      <p:sp>
        <p:nvSpPr>
          <p:cNvPr id="3" name="2 Marcador de contenido"/>
          <p:cNvSpPr>
            <a:spLocks noGrp="1"/>
          </p:cNvSpPr>
          <p:nvPr>
            <p:ph idx="1"/>
          </p:nvPr>
        </p:nvSpPr>
        <p:spPr>
          <a:xfrm>
            <a:off x="0" y="1071546"/>
            <a:ext cx="9144000" cy="5786454"/>
          </a:xfrm>
        </p:spPr>
        <p:txBody>
          <a:bodyPr/>
          <a:lstStyle/>
          <a:p>
            <a:r>
              <a:rPr lang="es-MX" dirty="0" smtClean="0"/>
              <a:t>La </a:t>
            </a:r>
            <a:r>
              <a:rPr lang="es-MX" u="sng" dirty="0" err="1" smtClean="0">
                <a:hlinkClick r:id="rId2" tooltip="Osteogénesis imperfecta"/>
              </a:rPr>
              <a:t>osteogénesis</a:t>
            </a:r>
            <a:r>
              <a:rPr lang="es-MX" u="sng" dirty="0" smtClean="0">
                <a:hlinkClick r:id="rId2" tooltip="Osteogénesis imperfecta"/>
              </a:rPr>
              <a:t> imperfecta</a:t>
            </a:r>
            <a:r>
              <a:rPr lang="es-MX" dirty="0" smtClean="0"/>
              <a:t> es más conocida como la enfermedad de los huesos de vidrio. Es una enfermedad congénita que se caracteriza porque los huesos de las personas que la padecen se parten muy fácilmente, con frecuencia tras un traumatismo o a veces sin causa aparente.</a:t>
            </a:r>
          </a:p>
          <a:p>
            <a:r>
              <a:rPr lang="es-MX" dirty="0" smtClean="0"/>
              <a:t>Esta enfermedad es causada por la falta o insuficiencia del colágeno, por causa de un problema genético.</a:t>
            </a:r>
          </a:p>
          <a:p>
            <a:endParaRPr lang="es-MX" dirty="0"/>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MX" b="1" dirty="0" smtClean="0"/>
              <a:t>Osteoporosis</a:t>
            </a:r>
            <a:br>
              <a:rPr lang="es-MX" b="1" dirty="0" smtClean="0"/>
            </a:br>
            <a:endParaRPr lang="es-MX" dirty="0"/>
          </a:p>
        </p:txBody>
      </p:sp>
      <p:sp>
        <p:nvSpPr>
          <p:cNvPr id="3" name="2 Marcador de contenido"/>
          <p:cNvSpPr>
            <a:spLocks noGrp="1"/>
          </p:cNvSpPr>
          <p:nvPr>
            <p:ph idx="1"/>
          </p:nvPr>
        </p:nvSpPr>
        <p:spPr>
          <a:xfrm>
            <a:off x="0" y="1500174"/>
            <a:ext cx="9144000" cy="5214974"/>
          </a:xfrm>
        </p:spPr>
        <p:txBody>
          <a:bodyPr/>
          <a:lstStyle/>
          <a:p>
            <a:r>
              <a:rPr lang="es-MX" dirty="0" smtClean="0"/>
              <a:t>La osteoporosis es el término general para definir la porosidad del esqueleto causada por una reducción de la </a:t>
            </a:r>
            <a:r>
              <a:rPr lang="es-MX" u="sng" dirty="0" smtClean="0">
                <a:hlinkClick r:id="rId2" tooltip="Densitometría ósea"/>
              </a:rPr>
              <a:t>densidad ósea</a:t>
            </a:r>
            <a:r>
              <a:rPr lang="es-MX" dirty="0" smtClean="0"/>
              <a:t>. La osteoporosis secundaria es la más frecuente y asociada con la </a:t>
            </a:r>
            <a:r>
              <a:rPr lang="es-MX" u="sng" dirty="0" smtClean="0">
                <a:hlinkClick r:id="rId3" tooltip="Tercera edad"/>
              </a:rPr>
              <a:t>tercera edad</a:t>
            </a:r>
            <a:r>
              <a:rPr lang="es-MX" dirty="0" smtClean="0"/>
              <a:t>, la </a:t>
            </a:r>
            <a:r>
              <a:rPr lang="es-MX" u="sng" dirty="0" smtClean="0">
                <a:hlinkClick r:id="rId4" tooltip="Menopausia"/>
              </a:rPr>
              <a:t>menopausia</a:t>
            </a:r>
            <a:r>
              <a:rPr lang="es-MX" dirty="0" smtClean="0"/>
              <a:t> y la actividad física reducida.</a:t>
            </a:r>
          </a:p>
          <a:p>
            <a:pPr>
              <a:buNone/>
            </a:pPr>
            <a:endParaRPr lang="es-MX" b="1" dirty="0" smtClean="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MX"/>
          </a:p>
        </p:txBody>
      </p:sp>
      <p:sp>
        <p:nvSpPr>
          <p:cNvPr id="3" name="2 Marcador de contenido"/>
          <p:cNvSpPr>
            <a:spLocks noGrp="1"/>
          </p:cNvSpPr>
          <p:nvPr>
            <p:ph idx="1"/>
          </p:nvPr>
        </p:nvSpPr>
        <p:spPr/>
        <p:txBody>
          <a:bodyPr/>
          <a:lstStyle/>
          <a:p>
            <a:r>
              <a:rPr lang="es-MX" dirty="0" smtClean="0"/>
              <a:t>Los huesos en el ser humano, son órganos tan vitales como los músculos o el cerebro, y con una amplia capacidad de regeneración y reconstitución. Sin embargo, vulgarmente se tiene una visión del hueso como una estructura inerte, puesto que lo que generalmente queda a la vista son las piezas óseas —secas y libres de materia orgánica— de los esqueletos luego de la descomposición de los cadáveres.</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MX" sz="5400" b="1" dirty="0" smtClean="0"/>
              <a:t>Contenido</a:t>
            </a:r>
            <a:br>
              <a:rPr lang="es-MX" sz="5400" b="1" dirty="0" smtClean="0"/>
            </a:br>
            <a:endParaRPr lang="es-MX" dirty="0"/>
          </a:p>
        </p:txBody>
      </p:sp>
      <p:sp>
        <p:nvSpPr>
          <p:cNvPr id="3" name="2 Marcador de contenido"/>
          <p:cNvSpPr>
            <a:spLocks noGrp="1"/>
          </p:cNvSpPr>
          <p:nvPr>
            <p:ph idx="1"/>
          </p:nvPr>
        </p:nvSpPr>
        <p:spPr>
          <a:xfrm>
            <a:off x="285720" y="1357298"/>
            <a:ext cx="8858280" cy="4967302"/>
          </a:xfrm>
        </p:spPr>
        <p:txBody>
          <a:bodyPr>
            <a:normAutofit fontScale="92500" lnSpcReduction="20000"/>
          </a:bodyPr>
          <a:lstStyle/>
          <a:p>
            <a:pPr lvl="0"/>
            <a:r>
              <a:rPr lang="es-MX" sz="2800" u="sng" dirty="0" smtClean="0">
                <a:solidFill>
                  <a:schemeClr val="tx2">
                    <a:lumMod val="50000"/>
                  </a:schemeClr>
                </a:solidFill>
                <a:hlinkClick r:id="rId2"/>
              </a:rPr>
              <a:t>1 Composición</a:t>
            </a:r>
            <a:endParaRPr lang="es-MX" sz="2800" dirty="0" smtClean="0">
              <a:solidFill>
                <a:schemeClr val="tx2">
                  <a:lumMod val="50000"/>
                </a:schemeClr>
              </a:solidFill>
            </a:endParaRPr>
          </a:p>
          <a:p>
            <a:pPr lvl="0"/>
            <a:r>
              <a:rPr lang="es-MX" sz="2800" u="sng" dirty="0" smtClean="0">
                <a:solidFill>
                  <a:schemeClr val="tx2">
                    <a:lumMod val="50000"/>
                  </a:schemeClr>
                </a:solidFill>
                <a:hlinkClick r:id="rId2"/>
              </a:rPr>
              <a:t>2 Tipos de tejido óseo</a:t>
            </a:r>
            <a:r>
              <a:rPr lang="es-MX" sz="2800" dirty="0" smtClean="0">
                <a:solidFill>
                  <a:schemeClr val="tx2">
                    <a:lumMod val="50000"/>
                  </a:schemeClr>
                </a:solidFill>
              </a:rPr>
              <a:t> </a:t>
            </a:r>
          </a:p>
          <a:p>
            <a:pPr lvl="1"/>
            <a:r>
              <a:rPr lang="es-MX" u="sng" dirty="0" smtClean="0">
                <a:solidFill>
                  <a:schemeClr val="tx2">
                    <a:lumMod val="50000"/>
                  </a:schemeClr>
                </a:solidFill>
                <a:hlinkClick r:id="rId2"/>
              </a:rPr>
              <a:t>2.1 Hueso compacto</a:t>
            </a:r>
            <a:endParaRPr lang="es-MX" dirty="0" smtClean="0">
              <a:solidFill>
                <a:schemeClr val="tx2">
                  <a:lumMod val="50000"/>
                </a:schemeClr>
              </a:solidFill>
            </a:endParaRPr>
          </a:p>
          <a:p>
            <a:pPr lvl="1"/>
            <a:r>
              <a:rPr lang="es-MX" u="sng" dirty="0" smtClean="0">
                <a:solidFill>
                  <a:schemeClr val="tx2">
                    <a:lumMod val="50000"/>
                  </a:schemeClr>
                </a:solidFill>
                <a:hlinkClick r:id="rId2"/>
              </a:rPr>
              <a:t>2.2 Hueso esponjoso (reticulado)</a:t>
            </a:r>
            <a:endParaRPr lang="es-MX" dirty="0" smtClean="0">
              <a:solidFill>
                <a:schemeClr val="tx2">
                  <a:lumMod val="50000"/>
                </a:schemeClr>
              </a:solidFill>
            </a:endParaRPr>
          </a:p>
          <a:p>
            <a:pPr lvl="0"/>
            <a:r>
              <a:rPr lang="es-MX" sz="2800" u="sng" dirty="0" smtClean="0">
                <a:solidFill>
                  <a:schemeClr val="tx2">
                    <a:lumMod val="50000"/>
                  </a:schemeClr>
                </a:solidFill>
                <a:hlinkClick r:id="rId2"/>
              </a:rPr>
              <a:t>3 Tejido óseo</a:t>
            </a:r>
            <a:r>
              <a:rPr lang="es-MX" sz="2800" dirty="0" smtClean="0">
                <a:solidFill>
                  <a:schemeClr val="tx2">
                    <a:lumMod val="50000"/>
                  </a:schemeClr>
                </a:solidFill>
              </a:rPr>
              <a:t> </a:t>
            </a:r>
          </a:p>
          <a:p>
            <a:pPr lvl="1"/>
            <a:r>
              <a:rPr lang="es-MX" u="sng" dirty="0" smtClean="0">
                <a:solidFill>
                  <a:schemeClr val="tx2">
                    <a:lumMod val="50000"/>
                  </a:schemeClr>
                </a:solidFill>
                <a:hlinkClick r:id="rId2"/>
              </a:rPr>
              <a:t>3.1 Células del hueso</a:t>
            </a:r>
            <a:endParaRPr lang="es-MX" dirty="0" smtClean="0">
              <a:solidFill>
                <a:schemeClr val="tx2">
                  <a:lumMod val="50000"/>
                </a:schemeClr>
              </a:solidFill>
            </a:endParaRPr>
          </a:p>
          <a:p>
            <a:pPr lvl="0"/>
            <a:r>
              <a:rPr lang="es-MX" sz="2800" u="sng" dirty="0" smtClean="0">
                <a:solidFill>
                  <a:schemeClr val="tx2">
                    <a:lumMod val="50000"/>
                  </a:schemeClr>
                </a:solidFill>
                <a:hlinkClick r:id="rId2"/>
              </a:rPr>
              <a:t>4 Formación del tejido óseo</a:t>
            </a:r>
            <a:endParaRPr lang="es-MX" sz="2800" dirty="0" smtClean="0">
              <a:solidFill>
                <a:schemeClr val="tx2">
                  <a:lumMod val="50000"/>
                </a:schemeClr>
              </a:solidFill>
            </a:endParaRPr>
          </a:p>
          <a:p>
            <a:pPr lvl="0"/>
            <a:r>
              <a:rPr lang="es-MX" sz="2800" u="sng" dirty="0" smtClean="0">
                <a:solidFill>
                  <a:schemeClr val="tx2">
                    <a:lumMod val="50000"/>
                  </a:schemeClr>
                </a:solidFill>
                <a:hlinkClick r:id="rId2"/>
              </a:rPr>
              <a:t>5 Funciones</a:t>
            </a:r>
            <a:endParaRPr lang="es-MX" sz="2800" dirty="0" smtClean="0">
              <a:solidFill>
                <a:schemeClr val="tx2">
                  <a:lumMod val="50000"/>
                </a:schemeClr>
              </a:solidFill>
            </a:endParaRPr>
          </a:p>
          <a:p>
            <a:pPr lvl="0"/>
            <a:r>
              <a:rPr lang="es-MX" sz="2800" u="sng" dirty="0" smtClean="0">
                <a:solidFill>
                  <a:schemeClr val="tx2">
                    <a:lumMod val="50000"/>
                  </a:schemeClr>
                </a:solidFill>
                <a:hlinkClick r:id="rId2"/>
              </a:rPr>
              <a:t>6 Alteraciones de los huesos</a:t>
            </a:r>
            <a:r>
              <a:rPr lang="es-MX" sz="2800" dirty="0" smtClean="0">
                <a:solidFill>
                  <a:schemeClr val="tx2">
                    <a:lumMod val="50000"/>
                  </a:schemeClr>
                </a:solidFill>
              </a:rPr>
              <a:t> </a:t>
            </a:r>
          </a:p>
          <a:p>
            <a:pPr lvl="1"/>
            <a:r>
              <a:rPr lang="es-MX" u="sng" dirty="0" smtClean="0">
                <a:solidFill>
                  <a:schemeClr val="tx2">
                    <a:lumMod val="50000"/>
                  </a:schemeClr>
                </a:solidFill>
                <a:hlinkClick r:id="rId2"/>
              </a:rPr>
              <a:t>6.1 Deformaciones</a:t>
            </a:r>
            <a:endParaRPr lang="es-MX" dirty="0" smtClean="0">
              <a:solidFill>
                <a:schemeClr val="tx2">
                  <a:lumMod val="50000"/>
                </a:schemeClr>
              </a:solidFill>
            </a:endParaRPr>
          </a:p>
          <a:p>
            <a:pPr lvl="1"/>
            <a:r>
              <a:rPr lang="es-MX" u="sng" dirty="0" smtClean="0">
                <a:solidFill>
                  <a:schemeClr val="tx2">
                    <a:lumMod val="50000"/>
                  </a:schemeClr>
                </a:solidFill>
                <a:hlinkClick r:id="rId2"/>
              </a:rPr>
              <a:t>6.2 Fracturas</a:t>
            </a:r>
            <a:endParaRPr lang="es-MX" dirty="0" smtClean="0">
              <a:solidFill>
                <a:schemeClr val="tx2">
                  <a:lumMod val="50000"/>
                </a:schemeClr>
              </a:solidFill>
            </a:endParaRPr>
          </a:p>
          <a:p>
            <a:pPr lvl="1"/>
            <a:r>
              <a:rPr lang="es-MX" u="sng" dirty="0" smtClean="0">
                <a:solidFill>
                  <a:schemeClr val="tx2">
                    <a:lumMod val="50000"/>
                  </a:schemeClr>
                </a:solidFill>
                <a:hlinkClick r:id="rId2"/>
              </a:rPr>
              <a:t>6.3 Osteogénesis imperfecta</a:t>
            </a:r>
            <a:endParaRPr lang="es-MX" dirty="0" smtClean="0">
              <a:solidFill>
                <a:schemeClr val="tx2">
                  <a:lumMod val="50000"/>
                </a:schemeClr>
              </a:solidFill>
            </a:endParaRPr>
          </a:p>
          <a:p>
            <a:pPr lvl="1"/>
            <a:r>
              <a:rPr lang="es-MX" u="sng" dirty="0" smtClean="0">
                <a:solidFill>
                  <a:schemeClr val="tx2">
                    <a:lumMod val="50000"/>
                  </a:schemeClr>
                </a:solidFill>
                <a:hlinkClick r:id="rId2"/>
              </a:rPr>
              <a:t>6.4 Osteoporosis</a:t>
            </a:r>
            <a:endParaRPr lang="es-MX" dirty="0" smtClean="0">
              <a:solidFill>
                <a:schemeClr val="tx2">
                  <a:lumMod val="50000"/>
                </a:schemeClr>
              </a:solidFill>
            </a:endParaRPr>
          </a:p>
          <a:p>
            <a:endParaRPr lang="es-MX" dirty="0">
              <a:solidFill>
                <a:schemeClr val="tx2">
                  <a:lumMod val="50000"/>
                </a:schemeClr>
              </a:solidFill>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MX" b="1" dirty="0" smtClean="0"/>
              <a:t>Composición</a:t>
            </a:r>
            <a:br>
              <a:rPr lang="es-MX" b="1" dirty="0" smtClean="0"/>
            </a:br>
            <a:endParaRPr lang="es-MX" dirty="0"/>
          </a:p>
        </p:txBody>
      </p:sp>
      <p:pic>
        <p:nvPicPr>
          <p:cNvPr id="4" name="3 Marcador de contenido" descr="http://upload.wikimedia.org/wikipedia/commons/thumb/9/9f/Human_skeleton_front_es.svg/270px-Human_skeleton_front_es.svg.png">
            <a:hlinkClick r:id="rId2"/>
          </p:cNvPr>
          <p:cNvPicPr>
            <a:picLocks noGrp="1"/>
          </p:cNvPicPr>
          <p:nvPr>
            <p:ph idx="1"/>
          </p:nvPr>
        </p:nvPicPr>
        <p:blipFill>
          <a:blip r:embed="rId3" cstate="print"/>
          <a:srcRect/>
          <a:stretch>
            <a:fillRect/>
          </a:stretch>
        </p:blipFill>
        <p:spPr bwMode="auto">
          <a:xfrm>
            <a:off x="3929058" y="0"/>
            <a:ext cx="3643338" cy="68580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214282" y="0"/>
            <a:ext cx="8472518" cy="1643050"/>
          </a:xfrm>
        </p:spPr>
        <p:txBody>
          <a:bodyPr>
            <a:normAutofit fontScale="90000"/>
          </a:bodyPr>
          <a:lstStyle/>
          <a:p>
            <a:r>
              <a:rPr lang="es-MX" dirty="0" smtClean="0"/>
              <a:t>Huesos del </a:t>
            </a:r>
            <a:r>
              <a:rPr lang="es-MX" u="sng" dirty="0" smtClean="0">
                <a:hlinkClick r:id="rId2" tooltip="Esqueleto humano"/>
              </a:rPr>
              <a:t>Esqueleto humano</a:t>
            </a:r>
            <a:r>
              <a:rPr lang="es-MX" dirty="0" smtClean="0"/>
              <a:t>.</a:t>
            </a:r>
            <a:br>
              <a:rPr lang="es-MX" dirty="0" smtClean="0"/>
            </a:br>
            <a:endParaRPr lang="es-MX" dirty="0"/>
          </a:p>
        </p:txBody>
      </p:sp>
      <p:sp>
        <p:nvSpPr>
          <p:cNvPr id="3" name="2 Marcador de contenido"/>
          <p:cNvSpPr>
            <a:spLocks noGrp="1"/>
          </p:cNvSpPr>
          <p:nvPr>
            <p:ph idx="1"/>
          </p:nvPr>
        </p:nvSpPr>
        <p:spPr>
          <a:xfrm>
            <a:off x="0" y="1071546"/>
            <a:ext cx="9144000" cy="5286412"/>
          </a:xfrm>
        </p:spPr>
        <p:txBody>
          <a:bodyPr/>
          <a:lstStyle/>
          <a:p>
            <a:r>
              <a:rPr lang="es-MX" dirty="0" smtClean="0"/>
              <a:t>La constitución general del hueso es la del tejido óseo. Si bien no todos los huesos son iguales en tamaño y consistencia, en promedio, su composición </a:t>
            </a:r>
            <a:r>
              <a:rPr lang="es-MX" u="sng" dirty="0" smtClean="0">
                <a:hlinkClick r:id="rId3" tooltip="Química"/>
              </a:rPr>
              <a:t>química</a:t>
            </a:r>
            <a:r>
              <a:rPr lang="es-MX" dirty="0" smtClean="0"/>
              <a:t> es de un 25% de </a:t>
            </a:r>
            <a:r>
              <a:rPr lang="es-MX" u="sng" dirty="0" smtClean="0">
                <a:hlinkClick r:id="rId4" tooltip="Agua"/>
              </a:rPr>
              <a:t>agua</a:t>
            </a:r>
            <a:r>
              <a:rPr lang="es-MX" dirty="0" smtClean="0"/>
              <a:t>, 45% de </a:t>
            </a:r>
            <a:r>
              <a:rPr lang="es-MX" u="sng" dirty="0" smtClean="0">
                <a:hlinkClick r:id="rId5" tooltip="Mineral"/>
              </a:rPr>
              <a:t>minerales</a:t>
            </a:r>
            <a:r>
              <a:rPr lang="es-MX" dirty="0" smtClean="0"/>
              <a:t> como </a:t>
            </a:r>
            <a:r>
              <a:rPr lang="es-MX" u="sng" dirty="0" smtClean="0">
                <a:hlinkClick r:id="rId6" tooltip="Fosfato"/>
              </a:rPr>
              <a:t>fosfato</a:t>
            </a:r>
            <a:r>
              <a:rPr lang="es-MX" dirty="0" smtClean="0"/>
              <a:t> y </a:t>
            </a:r>
            <a:r>
              <a:rPr lang="es-MX" u="sng" dirty="0" smtClean="0">
                <a:hlinkClick r:id="rId7" tooltip="Carbonato de calcio"/>
              </a:rPr>
              <a:t>carbonato de calcio</a:t>
            </a:r>
            <a:r>
              <a:rPr lang="es-MX" dirty="0" smtClean="0"/>
              <a:t> y 30% de materia orgánica, principalmente </a:t>
            </a:r>
            <a:r>
              <a:rPr lang="es-MX" u="sng" dirty="0" smtClean="0">
                <a:hlinkClick r:id="rId8" tooltip="Colágeno"/>
              </a:rPr>
              <a:t>colágeno</a:t>
            </a:r>
            <a:r>
              <a:rPr lang="es-MX" dirty="0" smtClean="0"/>
              <a:t> y otras proteínas. Así, los componentes inorgánicos alcanzan aproximadamente 2/3 (65%) del peso óseo (y tan sólo un 35% es orgánico).</a:t>
            </a:r>
          </a:p>
          <a:p>
            <a:endParaRPr lang="es-MX"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MX"/>
          </a:p>
        </p:txBody>
      </p:sp>
      <p:sp>
        <p:nvSpPr>
          <p:cNvPr id="3" name="2 Marcador de contenido"/>
          <p:cNvSpPr>
            <a:spLocks noGrp="1"/>
          </p:cNvSpPr>
          <p:nvPr>
            <p:ph idx="1"/>
          </p:nvPr>
        </p:nvSpPr>
        <p:spPr/>
        <p:txBody>
          <a:bodyPr/>
          <a:lstStyle/>
          <a:p>
            <a:r>
              <a:rPr lang="es-MX" dirty="0" smtClean="0"/>
              <a:t>Los minerales de los huesos no son componentes inertes ni permanecen fijos sino que son constantemente intercambiados y reemplazados junto con los componentes orgánicos en un proceso que se conoce como </a:t>
            </a:r>
            <a:r>
              <a:rPr lang="es-MX" i="1" dirty="0" smtClean="0"/>
              <a:t>remodelación ósea</a:t>
            </a:r>
            <a:r>
              <a:rPr lang="es-MX" dirty="0" smtClean="0"/>
              <a:t>.</a:t>
            </a:r>
          </a:p>
          <a:p>
            <a:r>
              <a:rPr lang="es-MX" dirty="0" smtClean="0"/>
              <a:t>Su formación y mantenimiento está regulada por las </a:t>
            </a:r>
            <a:r>
              <a:rPr lang="es-MX" u="sng" dirty="0" smtClean="0">
                <a:hlinkClick r:id="rId2" tooltip="Hormona"/>
              </a:rPr>
              <a:t>hormonas</a:t>
            </a:r>
            <a:r>
              <a:rPr lang="es-MX" dirty="0" smtClean="0"/>
              <a:t> y los </a:t>
            </a:r>
            <a:r>
              <a:rPr lang="es-MX" u="sng" dirty="0" smtClean="0">
                <a:hlinkClick r:id="rId3" tooltip="Alimento"/>
              </a:rPr>
              <a:t>alimentos</a:t>
            </a:r>
            <a:r>
              <a:rPr lang="es-MX" dirty="0" smtClean="0"/>
              <a:t> ingeridos, que aportan </a:t>
            </a:r>
            <a:r>
              <a:rPr lang="es-MX" u="sng" dirty="0" smtClean="0">
                <a:hlinkClick r:id="rId4" tooltip="Vitamina"/>
              </a:rPr>
              <a:t>vitaminas</a:t>
            </a:r>
            <a:r>
              <a:rPr lang="es-MX" dirty="0" smtClean="0"/>
              <a:t> de vital importancia para su correcto funcionamiento.</a:t>
            </a:r>
          </a:p>
          <a:p>
            <a:endParaRPr lang="es-MX"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ujo">
  <a:themeElements>
    <a:clrScheme name="Vértice">
      <a:dk1>
        <a:sysClr val="windowText" lastClr="000000"/>
      </a:dk1>
      <a:lt1>
        <a:sysClr val="window" lastClr="FFFFFF"/>
      </a:lt1>
      <a:dk2>
        <a:srgbClr val="69676D"/>
      </a:dk2>
      <a:lt2>
        <a:srgbClr val="C9C2D1"/>
      </a:lt2>
      <a:accent1>
        <a:srgbClr val="CEB966"/>
      </a:accent1>
      <a:accent2>
        <a:srgbClr val="9CB084"/>
      </a:accent2>
      <a:accent3>
        <a:srgbClr val="6BB1C9"/>
      </a:accent3>
      <a:accent4>
        <a:srgbClr val="6585CF"/>
      </a:accent4>
      <a:accent5>
        <a:srgbClr val="7E6BC9"/>
      </a:accent5>
      <a:accent6>
        <a:srgbClr val="A379BB"/>
      </a:accent6>
      <a:hlink>
        <a:srgbClr val="410082"/>
      </a:hlink>
      <a:folHlink>
        <a:srgbClr val="932968"/>
      </a:folHlink>
    </a:clrScheme>
    <a:fontScheme name="Clásico de Office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Flujo">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60</TotalTime>
  <Words>3183</Words>
  <Application>Microsoft Office PowerPoint</Application>
  <PresentationFormat>Presentación en pantalla (4:3)</PresentationFormat>
  <Paragraphs>96</Paragraphs>
  <Slides>41</Slides>
  <Notes>0</Notes>
  <HiddenSlides>0</HiddenSlides>
  <MMClips>0</MMClips>
  <ScaleCrop>false</ScaleCrop>
  <HeadingPairs>
    <vt:vector size="4" baseType="variant">
      <vt:variant>
        <vt:lpstr>Tema</vt:lpstr>
      </vt:variant>
      <vt:variant>
        <vt:i4>1</vt:i4>
      </vt:variant>
      <vt:variant>
        <vt:lpstr>Títulos de diapositiva</vt:lpstr>
      </vt:variant>
      <vt:variant>
        <vt:i4>41</vt:i4>
      </vt:variant>
    </vt:vector>
  </HeadingPairs>
  <TitlesOfParts>
    <vt:vector size="42" baseType="lpstr">
      <vt:lpstr>Flujo</vt:lpstr>
      <vt:lpstr>Anatomía III  </vt:lpstr>
      <vt:lpstr>El hueso</vt:lpstr>
      <vt:lpstr>Diapositiva 3</vt:lpstr>
      <vt:lpstr>Diapositiva 4</vt:lpstr>
      <vt:lpstr>Diapositiva 5</vt:lpstr>
      <vt:lpstr>Contenido </vt:lpstr>
      <vt:lpstr>Composición </vt:lpstr>
      <vt:lpstr>Huesos del Esqueleto humano. </vt:lpstr>
      <vt:lpstr>Diapositiva 9</vt:lpstr>
      <vt:lpstr>Diapositiva 10</vt:lpstr>
      <vt:lpstr>Diapositiva 11</vt:lpstr>
      <vt:lpstr>Tipos de tejido óseo </vt:lpstr>
      <vt:lpstr>Hueso compacto </vt:lpstr>
      <vt:lpstr>Las laminillas se disponen de 3 formas:</vt:lpstr>
      <vt:lpstr>Diapositiva 15</vt:lpstr>
      <vt:lpstr>Hueso esponjoso (reticulado)</vt:lpstr>
      <vt:lpstr>Tejido óseo </vt:lpstr>
      <vt:lpstr>Colágeno.</vt:lpstr>
      <vt:lpstr>Células del hueso </vt:lpstr>
      <vt:lpstr>Diapositiva 20</vt:lpstr>
      <vt:lpstr>Osteoblastos.</vt:lpstr>
      <vt:lpstr>Diapositiva 22</vt:lpstr>
      <vt:lpstr>Osteocitos</vt:lpstr>
      <vt:lpstr>Osteoclastos.</vt:lpstr>
      <vt:lpstr>Diapositiva 25</vt:lpstr>
      <vt:lpstr>Formación del tejido óseo </vt:lpstr>
      <vt:lpstr>Osificación intramembranosa (o directa).</vt:lpstr>
      <vt:lpstr>Osificación endocondral (o indirecta).</vt:lpstr>
      <vt:lpstr>1….</vt:lpstr>
      <vt:lpstr>2….</vt:lpstr>
      <vt:lpstr>3…</vt:lpstr>
      <vt:lpstr>4…</vt:lpstr>
      <vt:lpstr>5…</vt:lpstr>
      <vt:lpstr>Funciones </vt:lpstr>
      <vt:lpstr>Diapositiva 35</vt:lpstr>
      <vt:lpstr>Diapositiva 36</vt:lpstr>
      <vt:lpstr>Alteraciones de los huesos </vt:lpstr>
      <vt:lpstr>Deformaciones </vt:lpstr>
      <vt:lpstr>Diapositiva 39</vt:lpstr>
      <vt:lpstr>Osteogénesis imperfecta </vt:lpstr>
      <vt:lpstr>Osteoporosis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Anatomía III</dc:title>
  <dc:creator>VANDRADE</dc:creator>
  <cp:lastModifiedBy>VANDRADE</cp:lastModifiedBy>
  <cp:revision>7</cp:revision>
  <dcterms:created xsi:type="dcterms:W3CDTF">2010-09-03T21:19:34Z</dcterms:created>
  <dcterms:modified xsi:type="dcterms:W3CDTF">2010-09-04T14:52:11Z</dcterms:modified>
</cp:coreProperties>
</file>

<file path=docProps/thumbnail.jpeg>
</file>